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9" r:id="rId3"/>
    <p:sldId id="260" r:id="rId4"/>
    <p:sldId id="278" r:id="rId5"/>
    <p:sldId id="262" r:id="rId6"/>
    <p:sldId id="261" r:id="rId7"/>
    <p:sldId id="263" r:id="rId8"/>
    <p:sldId id="296"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95" r:id="rId23"/>
    <p:sldId id="279" r:id="rId24"/>
    <p:sldId id="280" r:id="rId25"/>
    <p:sldId id="281" r:id="rId26"/>
    <p:sldId id="283" r:id="rId27"/>
    <p:sldId id="284" r:id="rId28"/>
    <p:sldId id="282" r:id="rId29"/>
    <p:sldId id="29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131"/>
    <a:srgbClr val="33679B"/>
    <a:srgbClr val="4D4D4F"/>
    <a:srgbClr val="7EC244"/>
    <a:srgbClr val="86D1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113" d="100"/>
          <a:sy n="113" d="100"/>
        </p:scale>
        <p:origin x="8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3C7038-3FC4-4971-9908-730E15675886}"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E88DB451-B0F4-479A-AE5D-3DF6A42F74BD}">
      <dgm:prSet/>
      <dgm:spPr>
        <a:solidFill>
          <a:srgbClr val="33679B"/>
        </a:solidFill>
      </dgm:spPr>
      <dgm:t>
        <a:bodyPr/>
        <a:lstStyle/>
        <a:p>
          <a:r>
            <a:rPr lang="en-US"/>
            <a:t>Determine if market gardening is right for you, your family and your land</a:t>
          </a:r>
        </a:p>
      </dgm:t>
    </dgm:pt>
    <dgm:pt modelId="{6500D1F9-E46C-44F9-8351-988C4D1518C3}" type="parTrans" cxnId="{3A8ACE29-5FEB-44ED-A3F6-62766BCF8CBD}">
      <dgm:prSet/>
      <dgm:spPr/>
      <dgm:t>
        <a:bodyPr/>
        <a:lstStyle/>
        <a:p>
          <a:endParaRPr lang="en-US"/>
        </a:p>
      </dgm:t>
    </dgm:pt>
    <dgm:pt modelId="{6C50BE90-D034-4157-885D-80DA57E894B9}" type="sibTrans" cxnId="{3A8ACE29-5FEB-44ED-A3F6-62766BCF8CBD}">
      <dgm:prSet phldrT="01" phldr="0"/>
      <dgm:spPr/>
      <dgm:t>
        <a:bodyPr/>
        <a:lstStyle/>
        <a:p>
          <a:r>
            <a:rPr lang="en-US"/>
            <a:t>01</a:t>
          </a:r>
        </a:p>
      </dgm:t>
    </dgm:pt>
    <dgm:pt modelId="{1CE395BC-47EA-4BEB-AF89-0A8EF6B44EEB}">
      <dgm:prSet/>
      <dgm:spPr>
        <a:solidFill>
          <a:srgbClr val="86D1D1"/>
        </a:solidFill>
      </dgm:spPr>
      <dgm:t>
        <a:bodyPr/>
        <a:lstStyle/>
        <a:p>
          <a:r>
            <a:rPr lang="en-US"/>
            <a:t>Explore options for selling produce</a:t>
          </a:r>
        </a:p>
      </dgm:t>
    </dgm:pt>
    <dgm:pt modelId="{3BA1B3E0-2962-443D-8FF6-CCCFFB4AD8FB}" type="parTrans" cxnId="{4D74FE24-F359-418F-B67B-F36F0F44A329}">
      <dgm:prSet/>
      <dgm:spPr/>
      <dgm:t>
        <a:bodyPr/>
        <a:lstStyle/>
        <a:p>
          <a:endParaRPr lang="en-US"/>
        </a:p>
      </dgm:t>
    </dgm:pt>
    <dgm:pt modelId="{963FE71E-98DB-454B-9E1E-8264FBEAE3FF}" type="sibTrans" cxnId="{4D74FE24-F359-418F-B67B-F36F0F44A329}">
      <dgm:prSet phldrT="02" phldr="0"/>
      <dgm:spPr/>
      <dgm:t>
        <a:bodyPr/>
        <a:lstStyle/>
        <a:p>
          <a:r>
            <a:rPr lang="en-US"/>
            <a:t>02</a:t>
          </a:r>
        </a:p>
      </dgm:t>
    </dgm:pt>
    <dgm:pt modelId="{3A4C8798-2A0B-475F-B292-5D91E26BE184}">
      <dgm:prSet/>
      <dgm:spPr>
        <a:solidFill>
          <a:srgbClr val="7EC244"/>
        </a:solidFill>
      </dgm:spPr>
      <dgm:t>
        <a:bodyPr/>
        <a:lstStyle/>
        <a:p>
          <a:r>
            <a:rPr lang="en-US"/>
            <a:t>Review garden start-up basics</a:t>
          </a:r>
        </a:p>
      </dgm:t>
    </dgm:pt>
    <dgm:pt modelId="{CC9AD3C5-899E-448C-B9F3-C01A58AF9778}" type="parTrans" cxnId="{5E7B3B4C-7272-48D4-BE5B-4C5C7E3D5EF6}">
      <dgm:prSet/>
      <dgm:spPr/>
      <dgm:t>
        <a:bodyPr/>
        <a:lstStyle/>
        <a:p>
          <a:endParaRPr lang="en-US"/>
        </a:p>
      </dgm:t>
    </dgm:pt>
    <dgm:pt modelId="{2685A123-B45C-45F6-AB94-B7D6ACA14DEC}" type="sibTrans" cxnId="{5E7B3B4C-7272-48D4-BE5B-4C5C7E3D5EF6}">
      <dgm:prSet phldrT="03" phldr="0"/>
      <dgm:spPr/>
      <dgm:t>
        <a:bodyPr/>
        <a:lstStyle/>
        <a:p>
          <a:r>
            <a:rPr lang="en-US"/>
            <a:t>03</a:t>
          </a:r>
        </a:p>
      </dgm:t>
    </dgm:pt>
    <dgm:pt modelId="{85B7C904-B080-4370-9711-DC70119630F7}">
      <dgm:prSet/>
      <dgm:spPr>
        <a:solidFill>
          <a:srgbClr val="1A6131"/>
        </a:solidFill>
      </dgm:spPr>
      <dgm:t>
        <a:bodyPr/>
        <a:lstStyle/>
        <a:p>
          <a:r>
            <a:rPr lang="en-US"/>
            <a:t>Begin planning your garden for maximum productivity</a:t>
          </a:r>
        </a:p>
      </dgm:t>
    </dgm:pt>
    <dgm:pt modelId="{5CC287C3-012B-47BF-9698-6C994C381783}" type="parTrans" cxnId="{4506087F-2D4C-4533-9D77-733A08B508A7}">
      <dgm:prSet/>
      <dgm:spPr/>
      <dgm:t>
        <a:bodyPr/>
        <a:lstStyle/>
        <a:p>
          <a:endParaRPr lang="en-US"/>
        </a:p>
      </dgm:t>
    </dgm:pt>
    <dgm:pt modelId="{0B20F436-C81E-4F04-8004-E5EB3F72F7AD}" type="sibTrans" cxnId="{4506087F-2D4C-4533-9D77-733A08B508A7}">
      <dgm:prSet phldrT="04" phldr="0"/>
      <dgm:spPr/>
      <dgm:t>
        <a:bodyPr/>
        <a:lstStyle/>
        <a:p>
          <a:r>
            <a:rPr lang="en-US"/>
            <a:t>04</a:t>
          </a:r>
        </a:p>
      </dgm:t>
    </dgm:pt>
    <dgm:pt modelId="{5B40EB85-265F-426B-8EF5-F1B23B68AC76}">
      <dgm:prSet/>
      <dgm:spPr>
        <a:solidFill>
          <a:srgbClr val="4D4D4F"/>
        </a:solidFill>
      </dgm:spPr>
      <dgm:t>
        <a:bodyPr/>
        <a:lstStyle/>
        <a:p>
          <a:r>
            <a:rPr lang="en-US"/>
            <a:t>Discuss harvest and handling</a:t>
          </a:r>
        </a:p>
      </dgm:t>
    </dgm:pt>
    <dgm:pt modelId="{87923922-0C9D-4EF3-91C3-F7CFDDC475EE}" type="parTrans" cxnId="{437374A0-4B12-4FE8-A4FD-8E57E267F8CD}">
      <dgm:prSet/>
      <dgm:spPr/>
      <dgm:t>
        <a:bodyPr/>
        <a:lstStyle/>
        <a:p>
          <a:endParaRPr lang="en-US"/>
        </a:p>
      </dgm:t>
    </dgm:pt>
    <dgm:pt modelId="{81DD21ED-C24F-4EEC-92E5-945453CB4080}" type="sibTrans" cxnId="{437374A0-4B12-4FE8-A4FD-8E57E267F8CD}">
      <dgm:prSet phldrT="05" phldr="0"/>
      <dgm:spPr/>
      <dgm:t>
        <a:bodyPr/>
        <a:lstStyle/>
        <a:p>
          <a:r>
            <a:rPr lang="en-US"/>
            <a:t>05</a:t>
          </a:r>
        </a:p>
      </dgm:t>
    </dgm:pt>
    <dgm:pt modelId="{DBE56C34-CA7E-48DC-8011-39EC08459E80}" type="pres">
      <dgm:prSet presAssocID="{393C7038-3FC4-4971-9908-730E15675886}" presName="Name0" presStyleCnt="0">
        <dgm:presLayoutVars>
          <dgm:animLvl val="lvl"/>
          <dgm:resizeHandles val="exact"/>
        </dgm:presLayoutVars>
      </dgm:prSet>
      <dgm:spPr/>
      <dgm:t>
        <a:bodyPr/>
        <a:lstStyle/>
        <a:p>
          <a:endParaRPr lang="en-US"/>
        </a:p>
      </dgm:t>
    </dgm:pt>
    <dgm:pt modelId="{F04BB413-C5A5-4F33-95FB-A96DB0AE94D4}" type="pres">
      <dgm:prSet presAssocID="{E88DB451-B0F4-479A-AE5D-3DF6A42F74BD}" presName="compositeNode" presStyleCnt="0">
        <dgm:presLayoutVars>
          <dgm:bulletEnabled val="1"/>
        </dgm:presLayoutVars>
      </dgm:prSet>
      <dgm:spPr/>
    </dgm:pt>
    <dgm:pt modelId="{E9C5A9E6-2DCB-496C-8B21-813CBD9AE21A}" type="pres">
      <dgm:prSet presAssocID="{E88DB451-B0F4-479A-AE5D-3DF6A42F74BD}" presName="bgRect" presStyleLbl="alignNode1" presStyleIdx="0" presStyleCnt="5"/>
      <dgm:spPr/>
      <dgm:t>
        <a:bodyPr/>
        <a:lstStyle/>
        <a:p>
          <a:endParaRPr lang="en-US"/>
        </a:p>
      </dgm:t>
    </dgm:pt>
    <dgm:pt modelId="{3EC9B0A7-EF9D-43D7-AC27-EEA2A195DAFA}" type="pres">
      <dgm:prSet presAssocID="{6C50BE90-D034-4157-885D-80DA57E894B9}" presName="sibTransNodeRect" presStyleLbl="alignNode1" presStyleIdx="0" presStyleCnt="5">
        <dgm:presLayoutVars>
          <dgm:chMax val="0"/>
          <dgm:bulletEnabled val="1"/>
        </dgm:presLayoutVars>
      </dgm:prSet>
      <dgm:spPr/>
      <dgm:t>
        <a:bodyPr/>
        <a:lstStyle/>
        <a:p>
          <a:endParaRPr lang="en-US"/>
        </a:p>
      </dgm:t>
    </dgm:pt>
    <dgm:pt modelId="{0FD234CB-9725-4943-A36D-BD621CBA5860}" type="pres">
      <dgm:prSet presAssocID="{E88DB451-B0F4-479A-AE5D-3DF6A42F74BD}" presName="nodeRect" presStyleLbl="alignNode1" presStyleIdx="0" presStyleCnt="5">
        <dgm:presLayoutVars>
          <dgm:bulletEnabled val="1"/>
        </dgm:presLayoutVars>
      </dgm:prSet>
      <dgm:spPr/>
      <dgm:t>
        <a:bodyPr/>
        <a:lstStyle/>
        <a:p>
          <a:endParaRPr lang="en-US"/>
        </a:p>
      </dgm:t>
    </dgm:pt>
    <dgm:pt modelId="{2E966F8A-2909-423C-B98D-D986086F1592}" type="pres">
      <dgm:prSet presAssocID="{6C50BE90-D034-4157-885D-80DA57E894B9}" presName="sibTrans" presStyleCnt="0"/>
      <dgm:spPr/>
    </dgm:pt>
    <dgm:pt modelId="{0B584760-F92D-421B-A5F6-E00E13FEC267}" type="pres">
      <dgm:prSet presAssocID="{1CE395BC-47EA-4BEB-AF89-0A8EF6B44EEB}" presName="compositeNode" presStyleCnt="0">
        <dgm:presLayoutVars>
          <dgm:bulletEnabled val="1"/>
        </dgm:presLayoutVars>
      </dgm:prSet>
      <dgm:spPr/>
    </dgm:pt>
    <dgm:pt modelId="{A6705F63-6D3C-4EC2-90CE-1F632ADF6D1D}" type="pres">
      <dgm:prSet presAssocID="{1CE395BC-47EA-4BEB-AF89-0A8EF6B44EEB}" presName="bgRect" presStyleLbl="alignNode1" presStyleIdx="1" presStyleCnt="5"/>
      <dgm:spPr/>
      <dgm:t>
        <a:bodyPr/>
        <a:lstStyle/>
        <a:p>
          <a:endParaRPr lang="en-US"/>
        </a:p>
      </dgm:t>
    </dgm:pt>
    <dgm:pt modelId="{045F4855-DCE8-4F35-B32F-264A8D233578}" type="pres">
      <dgm:prSet presAssocID="{963FE71E-98DB-454B-9E1E-8264FBEAE3FF}" presName="sibTransNodeRect" presStyleLbl="alignNode1" presStyleIdx="1" presStyleCnt="5">
        <dgm:presLayoutVars>
          <dgm:chMax val="0"/>
          <dgm:bulletEnabled val="1"/>
        </dgm:presLayoutVars>
      </dgm:prSet>
      <dgm:spPr/>
      <dgm:t>
        <a:bodyPr/>
        <a:lstStyle/>
        <a:p>
          <a:endParaRPr lang="en-US"/>
        </a:p>
      </dgm:t>
    </dgm:pt>
    <dgm:pt modelId="{2C9A5A2A-7179-421A-9E9E-A0436DE1633A}" type="pres">
      <dgm:prSet presAssocID="{1CE395BC-47EA-4BEB-AF89-0A8EF6B44EEB}" presName="nodeRect" presStyleLbl="alignNode1" presStyleIdx="1" presStyleCnt="5">
        <dgm:presLayoutVars>
          <dgm:bulletEnabled val="1"/>
        </dgm:presLayoutVars>
      </dgm:prSet>
      <dgm:spPr/>
      <dgm:t>
        <a:bodyPr/>
        <a:lstStyle/>
        <a:p>
          <a:endParaRPr lang="en-US"/>
        </a:p>
      </dgm:t>
    </dgm:pt>
    <dgm:pt modelId="{461300C1-E44E-4C07-972C-0E498D9026A4}" type="pres">
      <dgm:prSet presAssocID="{963FE71E-98DB-454B-9E1E-8264FBEAE3FF}" presName="sibTrans" presStyleCnt="0"/>
      <dgm:spPr/>
    </dgm:pt>
    <dgm:pt modelId="{939D566C-AA87-42B5-AEEE-6117F8B24CDD}" type="pres">
      <dgm:prSet presAssocID="{3A4C8798-2A0B-475F-B292-5D91E26BE184}" presName="compositeNode" presStyleCnt="0">
        <dgm:presLayoutVars>
          <dgm:bulletEnabled val="1"/>
        </dgm:presLayoutVars>
      </dgm:prSet>
      <dgm:spPr/>
    </dgm:pt>
    <dgm:pt modelId="{04114E54-F847-4046-A068-01D81BAB008F}" type="pres">
      <dgm:prSet presAssocID="{3A4C8798-2A0B-475F-B292-5D91E26BE184}" presName="bgRect" presStyleLbl="alignNode1" presStyleIdx="2" presStyleCnt="5"/>
      <dgm:spPr/>
      <dgm:t>
        <a:bodyPr/>
        <a:lstStyle/>
        <a:p>
          <a:endParaRPr lang="en-US"/>
        </a:p>
      </dgm:t>
    </dgm:pt>
    <dgm:pt modelId="{949C4B0E-62EB-4370-B77B-97A920E8BE59}" type="pres">
      <dgm:prSet presAssocID="{2685A123-B45C-45F6-AB94-B7D6ACA14DEC}" presName="sibTransNodeRect" presStyleLbl="alignNode1" presStyleIdx="2" presStyleCnt="5">
        <dgm:presLayoutVars>
          <dgm:chMax val="0"/>
          <dgm:bulletEnabled val="1"/>
        </dgm:presLayoutVars>
      </dgm:prSet>
      <dgm:spPr/>
      <dgm:t>
        <a:bodyPr/>
        <a:lstStyle/>
        <a:p>
          <a:endParaRPr lang="en-US"/>
        </a:p>
      </dgm:t>
    </dgm:pt>
    <dgm:pt modelId="{BD0BA9AB-7050-4CA4-826F-A8EC8D3046F0}" type="pres">
      <dgm:prSet presAssocID="{3A4C8798-2A0B-475F-B292-5D91E26BE184}" presName="nodeRect" presStyleLbl="alignNode1" presStyleIdx="2" presStyleCnt="5">
        <dgm:presLayoutVars>
          <dgm:bulletEnabled val="1"/>
        </dgm:presLayoutVars>
      </dgm:prSet>
      <dgm:spPr/>
      <dgm:t>
        <a:bodyPr/>
        <a:lstStyle/>
        <a:p>
          <a:endParaRPr lang="en-US"/>
        </a:p>
      </dgm:t>
    </dgm:pt>
    <dgm:pt modelId="{B1AC9D6F-9271-4B5A-8191-402C6E05B74C}" type="pres">
      <dgm:prSet presAssocID="{2685A123-B45C-45F6-AB94-B7D6ACA14DEC}" presName="sibTrans" presStyleCnt="0"/>
      <dgm:spPr/>
    </dgm:pt>
    <dgm:pt modelId="{FCCD14C6-14DB-498D-9C12-CAAE452D70A7}" type="pres">
      <dgm:prSet presAssocID="{85B7C904-B080-4370-9711-DC70119630F7}" presName="compositeNode" presStyleCnt="0">
        <dgm:presLayoutVars>
          <dgm:bulletEnabled val="1"/>
        </dgm:presLayoutVars>
      </dgm:prSet>
      <dgm:spPr/>
    </dgm:pt>
    <dgm:pt modelId="{CB69F067-54E1-4114-AC9F-0B756426FC59}" type="pres">
      <dgm:prSet presAssocID="{85B7C904-B080-4370-9711-DC70119630F7}" presName="bgRect" presStyleLbl="alignNode1" presStyleIdx="3" presStyleCnt="5"/>
      <dgm:spPr/>
      <dgm:t>
        <a:bodyPr/>
        <a:lstStyle/>
        <a:p>
          <a:endParaRPr lang="en-US"/>
        </a:p>
      </dgm:t>
    </dgm:pt>
    <dgm:pt modelId="{A1F8083A-D554-4A5B-9A05-3EF8738D4D16}" type="pres">
      <dgm:prSet presAssocID="{0B20F436-C81E-4F04-8004-E5EB3F72F7AD}" presName="sibTransNodeRect" presStyleLbl="alignNode1" presStyleIdx="3" presStyleCnt="5">
        <dgm:presLayoutVars>
          <dgm:chMax val="0"/>
          <dgm:bulletEnabled val="1"/>
        </dgm:presLayoutVars>
      </dgm:prSet>
      <dgm:spPr/>
      <dgm:t>
        <a:bodyPr/>
        <a:lstStyle/>
        <a:p>
          <a:endParaRPr lang="en-US"/>
        </a:p>
      </dgm:t>
    </dgm:pt>
    <dgm:pt modelId="{0538F923-D02F-426C-8A82-204F97280453}" type="pres">
      <dgm:prSet presAssocID="{85B7C904-B080-4370-9711-DC70119630F7}" presName="nodeRect" presStyleLbl="alignNode1" presStyleIdx="3" presStyleCnt="5">
        <dgm:presLayoutVars>
          <dgm:bulletEnabled val="1"/>
        </dgm:presLayoutVars>
      </dgm:prSet>
      <dgm:spPr/>
      <dgm:t>
        <a:bodyPr/>
        <a:lstStyle/>
        <a:p>
          <a:endParaRPr lang="en-US"/>
        </a:p>
      </dgm:t>
    </dgm:pt>
    <dgm:pt modelId="{AE60D316-E252-40E0-BD4C-F444E3A9001A}" type="pres">
      <dgm:prSet presAssocID="{0B20F436-C81E-4F04-8004-E5EB3F72F7AD}" presName="sibTrans" presStyleCnt="0"/>
      <dgm:spPr/>
    </dgm:pt>
    <dgm:pt modelId="{CB95811B-54FE-4628-8FE2-14757D932B44}" type="pres">
      <dgm:prSet presAssocID="{5B40EB85-265F-426B-8EF5-F1B23B68AC76}" presName="compositeNode" presStyleCnt="0">
        <dgm:presLayoutVars>
          <dgm:bulletEnabled val="1"/>
        </dgm:presLayoutVars>
      </dgm:prSet>
      <dgm:spPr/>
    </dgm:pt>
    <dgm:pt modelId="{DFED6226-84B2-4BA8-8324-165386ED846C}" type="pres">
      <dgm:prSet presAssocID="{5B40EB85-265F-426B-8EF5-F1B23B68AC76}" presName="bgRect" presStyleLbl="alignNode1" presStyleIdx="4" presStyleCnt="5"/>
      <dgm:spPr/>
      <dgm:t>
        <a:bodyPr/>
        <a:lstStyle/>
        <a:p>
          <a:endParaRPr lang="en-US"/>
        </a:p>
      </dgm:t>
    </dgm:pt>
    <dgm:pt modelId="{5A92764A-97C9-4B1D-A0DE-5D422AA70303}" type="pres">
      <dgm:prSet presAssocID="{81DD21ED-C24F-4EEC-92E5-945453CB4080}" presName="sibTransNodeRect" presStyleLbl="alignNode1" presStyleIdx="4" presStyleCnt="5">
        <dgm:presLayoutVars>
          <dgm:chMax val="0"/>
          <dgm:bulletEnabled val="1"/>
        </dgm:presLayoutVars>
      </dgm:prSet>
      <dgm:spPr/>
      <dgm:t>
        <a:bodyPr/>
        <a:lstStyle/>
        <a:p>
          <a:endParaRPr lang="en-US"/>
        </a:p>
      </dgm:t>
    </dgm:pt>
    <dgm:pt modelId="{88AAD374-FB73-42B6-99D7-CF9BCC96CC56}" type="pres">
      <dgm:prSet presAssocID="{5B40EB85-265F-426B-8EF5-F1B23B68AC76}" presName="nodeRect" presStyleLbl="alignNode1" presStyleIdx="4" presStyleCnt="5">
        <dgm:presLayoutVars>
          <dgm:bulletEnabled val="1"/>
        </dgm:presLayoutVars>
      </dgm:prSet>
      <dgm:spPr/>
      <dgm:t>
        <a:bodyPr/>
        <a:lstStyle/>
        <a:p>
          <a:endParaRPr lang="en-US"/>
        </a:p>
      </dgm:t>
    </dgm:pt>
  </dgm:ptLst>
  <dgm:cxnLst>
    <dgm:cxn modelId="{0893B14B-F939-44AF-AA65-5C62FDF6B837}" type="presOf" srcId="{81DD21ED-C24F-4EEC-92E5-945453CB4080}" destId="{5A92764A-97C9-4B1D-A0DE-5D422AA70303}" srcOrd="0" destOrd="0" presId="urn:microsoft.com/office/officeart/2016/7/layout/LinearBlockProcessNumbered"/>
    <dgm:cxn modelId="{CC54C996-78C1-4F5D-AC3C-82535EEE638D}" type="presOf" srcId="{1CE395BC-47EA-4BEB-AF89-0A8EF6B44EEB}" destId="{2C9A5A2A-7179-421A-9E9E-A0436DE1633A}" srcOrd="1" destOrd="0" presId="urn:microsoft.com/office/officeart/2016/7/layout/LinearBlockProcessNumbered"/>
    <dgm:cxn modelId="{8E309DD1-26F5-4DD6-B5F0-2F129A9012C6}" type="presOf" srcId="{5B40EB85-265F-426B-8EF5-F1B23B68AC76}" destId="{DFED6226-84B2-4BA8-8324-165386ED846C}" srcOrd="0" destOrd="0" presId="urn:microsoft.com/office/officeart/2016/7/layout/LinearBlockProcessNumbered"/>
    <dgm:cxn modelId="{CDA6D338-F4E2-488D-A448-9E1E4C76A3AF}" type="presOf" srcId="{963FE71E-98DB-454B-9E1E-8264FBEAE3FF}" destId="{045F4855-DCE8-4F35-B32F-264A8D233578}" srcOrd="0" destOrd="0" presId="urn:microsoft.com/office/officeart/2016/7/layout/LinearBlockProcessNumbered"/>
    <dgm:cxn modelId="{437374A0-4B12-4FE8-A4FD-8E57E267F8CD}" srcId="{393C7038-3FC4-4971-9908-730E15675886}" destId="{5B40EB85-265F-426B-8EF5-F1B23B68AC76}" srcOrd="4" destOrd="0" parTransId="{87923922-0C9D-4EF3-91C3-F7CFDDC475EE}" sibTransId="{81DD21ED-C24F-4EEC-92E5-945453CB4080}"/>
    <dgm:cxn modelId="{4D74FE24-F359-418F-B67B-F36F0F44A329}" srcId="{393C7038-3FC4-4971-9908-730E15675886}" destId="{1CE395BC-47EA-4BEB-AF89-0A8EF6B44EEB}" srcOrd="1" destOrd="0" parTransId="{3BA1B3E0-2962-443D-8FF6-CCCFFB4AD8FB}" sibTransId="{963FE71E-98DB-454B-9E1E-8264FBEAE3FF}"/>
    <dgm:cxn modelId="{1FD02F2E-1E25-4BEA-B621-AA0E7C40B111}" type="presOf" srcId="{6C50BE90-D034-4157-885D-80DA57E894B9}" destId="{3EC9B0A7-EF9D-43D7-AC27-EEA2A195DAFA}" srcOrd="0" destOrd="0" presId="urn:microsoft.com/office/officeart/2016/7/layout/LinearBlockProcessNumbered"/>
    <dgm:cxn modelId="{4506087F-2D4C-4533-9D77-733A08B508A7}" srcId="{393C7038-3FC4-4971-9908-730E15675886}" destId="{85B7C904-B080-4370-9711-DC70119630F7}" srcOrd="3" destOrd="0" parTransId="{5CC287C3-012B-47BF-9698-6C994C381783}" sibTransId="{0B20F436-C81E-4F04-8004-E5EB3F72F7AD}"/>
    <dgm:cxn modelId="{5D954014-9E1A-4474-A144-8806FAEE8B4E}" type="presOf" srcId="{1CE395BC-47EA-4BEB-AF89-0A8EF6B44EEB}" destId="{A6705F63-6D3C-4EC2-90CE-1F632ADF6D1D}" srcOrd="0" destOrd="0" presId="urn:microsoft.com/office/officeart/2016/7/layout/LinearBlockProcessNumbered"/>
    <dgm:cxn modelId="{25728EE8-F60F-435E-9F53-314F76701D5D}" type="presOf" srcId="{E88DB451-B0F4-479A-AE5D-3DF6A42F74BD}" destId="{0FD234CB-9725-4943-A36D-BD621CBA5860}" srcOrd="1" destOrd="0" presId="urn:microsoft.com/office/officeart/2016/7/layout/LinearBlockProcessNumbered"/>
    <dgm:cxn modelId="{400FB2FF-22A3-4391-B8D2-B125BAD86CE7}" type="presOf" srcId="{85B7C904-B080-4370-9711-DC70119630F7}" destId="{0538F923-D02F-426C-8A82-204F97280453}" srcOrd="1" destOrd="0" presId="urn:microsoft.com/office/officeart/2016/7/layout/LinearBlockProcessNumbered"/>
    <dgm:cxn modelId="{BE82913A-13F4-4B55-ADB0-97DA65687634}" type="presOf" srcId="{85B7C904-B080-4370-9711-DC70119630F7}" destId="{CB69F067-54E1-4114-AC9F-0B756426FC59}" srcOrd="0" destOrd="0" presId="urn:microsoft.com/office/officeart/2016/7/layout/LinearBlockProcessNumbered"/>
    <dgm:cxn modelId="{AC6CFD4E-3C88-4ECC-B30F-FB08B479ED1B}" type="presOf" srcId="{3A4C8798-2A0B-475F-B292-5D91E26BE184}" destId="{04114E54-F847-4046-A068-01D81BAB008F}" srcOrd="0" destOrd="0" presId="urn:microsoft.com/office/officeart/2016/7/layout/LinearBlockProcessNumbered"/>
    <dgm:cxn modelId="{3A8ACE29-5FEB-44ED-A3F6-62766BCF8CBD}" srcId="{393C7038-3FC4-4971-9908-730E15675886}" destId="{E88DB451-B0F4-479A-AE5D-3DF6A42F74BD}" srcOrd="0" destOrd="0" parTransId="{6500D1F9-E46C-44F9-8351-988C4D1518C3}" sibTransId="{6C50BE90-D034-4157-885D-80DA57E894B9}"/>
    <dgm:cxn modelId="{58E2F036-A72F-43F0-BD9C-CEDF8A47F437}" type="presOf" srcId="{0B20F436-C81E-4F04-8004-E5EB3F72F7AD}" destId="{A1F8083A-D554-4A5B-9A05-3EF8738D4D16}" srcOrd="0" destOrd="0" presId="urn:microsoft.com/office/officeart/2016/7/layout/LinearBlockProcessNumbered"/>
    <dgm:cxn modelId="{F0FADD96-5A70-41D1-9CA7-620C3CAAE751}" type="presOf" srcId="{5B40EB85-265F-426B-8EF5-F1B23B68AC76}" destId="{88AAD374-FB73-42B6-99D7-CF9BCC96CC56}" srcOrd="1" destOrd="0" presId="urn:microsoft.com/office/officeart/2016/7/layout/LinearBlockProcessNumbered"/>
    <dgm:cxn modelId="{B71DE248-DC78-4AAE-B4D7-87DA34A65FCF}" type="presOf" srcId="{E88DB451-B0F4-479A-AE5D-3DF6A42F74BD}" destId="{E9C5A9E6-2DCB-496C-8B21-813CBD9AE21A}" srcOrd="0" destOrd="0" presId="urn:microsoft.com/office/officeart/2016/7/layout/LinearBlockProcessNumbered"/>
    <dgm:cxn modelId="{5E7B3B4C-7272-48D4-BE5B-4C5C7E3D5EF6}" srcId="{393C7038-3FC4-4971-9908-730E15675886}" destId="{3A4C8798-2A0B-475F-B292-5D91E26BE184}" srcOrd="2" destOrd="0" parTransId="{CC9AD3C5-899E-448C-B9F3-C01A58AF9778}" sibTransId="{2685A123-B45C-45F6-AB94-B7D6ACA14DEC}"/>
    <dgm:cxn modelId="{2D22BBAC-D68C-4B11-90F9-ED36EF55132C}" type="presOf" srcId="{2685A123-B45C-45F6-AB94-B7D6ACA14DEC}" destId="{949C4B0E-62EB-4370-B77B-97A920E8BE59}" srcOrd="0" destOrd="0" presId="urn:microsoft.com/office/officeart/2016/7/layout/LinearBlockProcessNumbered"/>
    <dgm:cxn modelId="{A343ECD7-A606-454F-9952-C743010D634D}" type="presOf" srcId="{393C7038-3FC4-4971-9908-730E15675886}" destId="{DBE56C34-CA7E-48DC-8011-39EC08459E80}" srcOrd="0" destOrd="0" presId="urn:microsoft.com/office/officeart/2016/7/layout/LinearBlockProcessNumbered"/>
    <dgm:cxn modelId="{0181EA8C-31F0-4549-8F89-CD82759FDC8B}" type="presOf" srcId="{3A4C8798-2A0B-475F-B292-5D91E26BE184}" destId="{BD0BA9AB-7050-4CA4-826F-A8EC8D3046F0}" srcOrd="1" destOrd="0" presId="urn:microsoft.com/office/officeart/2016/7/layout/LinearBlockProcessNumbered"/>
    <dgm:cxn modelId="{2D68DF6B-75AD-45DD-8570-519A3B715574}" type="presParOf" srcId="{DBE56C34-CA7E-48DC-8011-39EC08459E80}" destId="{F04BB413-C5A5-4F33-95FB-A96DB0AE94D4}" srcOrd="0" destOrd="0" presId="urn:microsoft.com/office/officeart/2016/7/layout/LinearBlockProcessNumbered"/>
    <dgm:cxn modelId="{68B98E20-2766-4A92-BA2A-D63909D71E3E}" type="presParOf" srcId="{F04BB413-C5A5-4F33-95FB-A96DB0AE94D4}" destId="{E9C5A9E6-2DCB-496C-8B21-813CBD9AE21A}" srcOrd="0" destOrd="0" presId="urn:microsoft.com/office/officeart/2016/7/layout/LinearBlockProcessNumbered"/>
    <dgm:cxn modelId="{ADF20244-DA4E-4D21-AE59-80C608D3E92F}" type="presParOf" srcId="{F04BB413-C5A5-4F33-95FB-A96DB0AE94D4}" destId="{3EC9B0A7-EF9D-43D7-AC27-EEA2A195DAFA}" srcOrd="1" destOrd="0" presId="urn:microsoft.com/office/officeart/2016/7/layout/LinearBlockProcessNumbered"/>
    <dgm:cxn modelId="{58C744D4-BC62-486E-9065-9FF29169D6FB}" type="presParOf" srcId="{F04BB413-C5A5-4F33-95FB-A96DB0AE94D4}" destId="{0FD234CB-9725-4943-A36D-BD621CBA5860}" srcOrd="2" destOrd="0" presId="urn:microsoft.com/office/officeart/2016/7/layout/LinearBlockProcessNumbered"/>
    <dgm:cxn modelId="{1B89330E-0E7B-47AD-8FB2-DD667C190FA2}" type="presParOf" srcId="{DBE56C34-CA7E-48DC-8011-39EC08459E80}" destId="{2E966F8A-2909-423C-B98D-D986086F1592}" srcOrd="1" destOrd="0" presId="urn:microsoft.com/office/officeart/2016/7/layout/LinearBlockProcessNumbered"/>
    <dgm:cxn modelId="{FBF1B559-233A-4D29-906E-5D6221FD1E84}" type="presParOf" srcId="{DBE56C34-CA7E-48DC-8011-39EC08459E80}" destId="{0B584760-F92D-421B-A5F6-E00E13FEC267}" srcOrd="2" destOrd="0" presId="urn:microsoft.com/office/officeart/2016/7/layout/LinearBlockProcessNumbered"/>
    <dgm:cxn modelId="{E9D44884-49FF-4803-AA24-4100F26CE7E4}" type="presParOf" srcId="{0B584760-F92D-421B-A5F6-E00E13FEC267}" destId="{A6705F63-6D3C-4EC2-90CE-1F632ADF6D1D}" srcOrd="0" destOrd="0" presId="urn:microsoft.com/office/officeart/2016/7/layout/LinearBlockProcessNumbered"/>
    <dgm:cxn modelId="{A5C26BB3-BDD1-4BDD-9B78-C33140CA8C5B}" type="presParOf" srcId="{0B584760-F92D-421B-A5F6-E00E13FEC267}" destId="{045F4855-DCE8-4F35-B32F-264A8D233578}" srcOrd="1" destOrd="0" presId="urn:microsoft.com/office/officeart/2016/7/layout/LinearBlockProcessNumbered"/>
    <dgm:cxn modelId="{AF5BCB1D-5DC9-47E9-A237-1D4E4CC9D4EC}" type="presParOf" srcId="{0B584760-F92D-421B-A5F6-E00E13FEC267}" destId="{2C9A5A2A-7179-421A-9E9E-A0436DE1633A}" srcOrd="2" destOrd="0" presId="urn:microsoft.com/office/officeart/2016/7/layout/LinearBlockProcessNumbered"/>
    <dgm:cxn modelId="{6189AAA9-8F2A-42D4-BBCC-7136DBD45D58}" type="presParOf" srcId="{DBE56C34-CA7E-48DC-8011-39EC08459E80}" destId="{461300C1-E44E-4C07-972C-0E498D9026A4}" srcOrd="3" destOrd="0" presId="urn:microsoft.com/office/officeart/2016/7/layout/LinearBlockProcessNumbered"/>
    <dgm:cxn modelId="{D0B613F2-F8A4-41E6-AB29-4CEEFEFCEAE2}" type="presParOf" srcId="{DBE56C34-CA7E-48DC-8011-39EC08459E80}" destId="{939D566C-AA87-42B5-AEEE-6117F8B24CDD}" srcOrd="4" destOrd="0" presId="urn:microsoft.com/office/officeart/2016/7/layout/LinearBlockProcessNumbered"/>
    <dgm:cxn modelId="{DC61B930-38DB-4A3C-A7EA-C6EDA0400A21}" type="presParOf" srcId="{939D566C-AA87-42B5-AEEE-6117F8B24CDD}" destId="{04114E54-F847-4046-A068-01D81BAB008F}" srcOrd="0" destOrd="0" presId="urn:microsoft.com/office/officeart/2016/7/layout/LinearBlockProcessNumbered"/>
    <dgm:cxn modelId="{FBC34493-16AE-441B-B513-96AF918FF57B}" type="presParOf" srcId="{939D566C-AA87-42B5-AEEE-6117F8B24CDD}" destId="{949C4B0E-62EB-4370-B77B-97A920E8BE59}" srcOrd="1" destOrd="0" presId="urn:microsoft.com/office/officeart/2016/7/layout/LinearBlockProcessNumbered"/>
    <dgm:cxn modelId="{C3A40A19-B08F-44DE-AF1D-DC62396FC674}" type="presParOf" srcId="{939D566C-AA87-42B5-AEEE-6117F8B24CDD}" destId="{BD0BA9AB-7050-4CA4-826F-A8EC8D3046F0}" srcOrd="2" destOrd="0" presId="urn:microsoft.com/office/officeart/2016/7/layout/LinearBlockProcessNumbered"/>
    <dgm:cxn modelId="{B5BC1B86-1A19-46B4-9B60-3AAD855D032C}" type="presParOf" srcId="{DBE56C34-CA7E-48DC-8011-39EC08459E80}" destId="{B1AC9D6F-9271-4B5A-8191-402C6E05B74C}" srcOrd="5" destOrd="0" presId="urn:microsoft.com/office/officeart/2016/7/layout/LinearBlockProcessNumbered"/>
    <dgm:cxn modelId="{FECE0192-7EA1-41CB-BD1E-D87F409FE4A3}" type="presParOf" srcId="{DBE56C34-CA7E-48DC-8011-39EC08459E80}" destId="{FCCD14C6-14DB-498D-9C12-CAAE452D70A7}" srcOrd="6" destOrd="0" presId="urn:microsoft.com/office/officeart/2016/7/layout/LinearBlockProcessNumbered"/>
    <dgm:cxn modelId="{E8F03B33-8BE9-4864-B40D-DD40E79A36A5}" type="presParOf" srcId="{FCCD14C6-14DB-498D-9C12-CAAE452D70A7}" destId="{CB69F067-54E1-4114-AC9F-0B756426FC59}" srcOrd="0" destOrd="0" presId="urn:microsoft.com/office/officeart/2016/7/layout/LinearBlockProcessNumbered"/>
    <dgm:cxn modelId="{7EE504C0-7DBE-4DED-A452-5EDF5AC0E138}" type="presParOf" srcId="{FCCD14C6-14DB-498D-9C12-CAAE452D70A7}" destId="{A1F8083A-D554-4A5B-9A05-3EF8738D4D16}" srcOrd="1" destOrd="0" presId="urn:microsoft.com/office/officeart/2016/7/layout/LinearBlockProcessNumbered"/>
    <dgm:cxn modelId="{94E073FA-98F1-4E1F-9408-A8967336EE93}" type="presParOf" srcId="{FCCD14C6-14DB-498D-9C12-CAAE452D70A7}" destId="{0538F923-D02F-426C-8A82-204F97280453}" srcOrd="2" destOrd="0" presId="urn:microsoft.com/office/officeart/2016/7/layout/LinearBlockProcessNumbered"/>
    <dgm:cxn modelId="{359E0288-3298-4199-B5B9-0A9A8E882C85}" type="presParOf" srcId="{DBE56C34-CA7E-48DC-8011-39EC08459E80}" destId="{AE60D316-E252-40E0-BD4C-F444E3A9001A}" srcOrd="7" destOrd="0" presId="urn:microsoft.com/office/officeart/2016/7/layout/LinearBlockProcessNumbered"/>
    <dgm:cxn modelId="{34BEC821-23CB-4111-8695-2C3A48868E21}" type="presParOf" srcId="{DBE56C34-CA7E-48DC-8011-39EC08459E80}" destId="{CB95811B-54FE-4628-8FE2-14757D932B44}" srcOrd="8" destOrd="0" presId="urn:microsoft.com/office/officeart/2016/7/layout/LinearBlockProcessNumbered"/>
    <dgm:cxn modelId="{641A4A9B-8906-4C53-B13F-22F900B01BCD}" type="presParOf" srcId="{CB95811B-54FE-4628-8FE2-14757D932B44}" destId="{DFED6226-84B2-4BA8-8324-165386ED846C}" srcOrd="0" destOrd="0" presId="urn:microsoft.com/office/officeart/2016/7/layout/LinearBlockProcessNumbered"/>
    <dgm:cxn modelId="{8582EF06-B43A-43EC-9ED3-FF095A57B582}" type="presParOf" srcId="{CB95811B-54FE-4628-8FE2-14757D932B44}" destId="{5A92764A-97C9-4B1D-A0DE-5D422AA70303}" srcOrd="1" destOrd="0" presId="urn:microsoft.com/office/officeart/2016/7/layout/LinearBlockProcessNumbered"/>
    <dgm:cxn modelId="{B5040C6D-97C2-4923-8788-5AA4032E9A46}" type="presParOf" srcId="{CB95811B-54FE-4628-8FE2-14757D932B44}" destId="{88AAD374-FB73-42B6-99D7-CF9BCC96CC56}"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F65790-85FC-4F5E-A0E4-0F10203EA43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6585DA0-3788-4016-93F9-C9BD42CDF12D}">
      <dgm:prSet/>
      <dgm:spPr>
        <a:solidFill>
          <a:srgbClr val="33679B"/>
        </a:solidFill>
      </dgm:spPr>
      <dgm:t>
        <a:bodyPr/>
        <a:lstStyle/>
        <a:p>
          <a:r>
            <a:rPr lang="en-US" dirty="0">
              <a:latin typeface="Myriad Pro"/>
            </a:rPr>
            <a:t>Buildings – number, uses, condition</a:t>
          </a:r>
        </a:p>
      </dgm:t>
    </dgm:pt>
    <dgm:pt modelId="{A03DA1A8-55B6-40ED-985D-C526A11F920F}" type="parTrans" cxnId="{C55BEBEF-6B3E-4735-A06E-AFEE44181E96}">
      <dgm:prSet/>
      <dgm:spPr/>
      <dgm:t>
        <a:bodyPr/>
        <a:lstStyle/>
        <a:p>
          <a:endParaRPr lang="en-US">
            <a:latin typeface="Myriad Pro"/>
          </a:endParaRPr>
        </a:p>
      </dgm:t>
    </dgm:pt>
    <dgm:pt modelId="{17984F2F-69E4-4666-B19C-6A159C7C4D09}" type="sibTrans" cxnId="{C55BEBEF-6B3E-4735-A06E-AFEE44181E96}">
      <dgm:prSet/>
      <dgm:spPr/>
      <dgm:t>
        <a:bodyPr/>
        <a:lstStyle/>
        <a:p>
          <a:endParaRPr lang="en-US">
            <a:latin typeface="Myriad Pro"/>
          </a:endParaRPr>
        </a:p>
      </dgm:t>
    </dgm:pt>
    <dgm:pt modelId="{B499854E-DC37-4FC8-A726-13EFA3D6F10D}">
      <dgm:prSet/>
      <dgm:spPr/>
      <dgm:t>
        <a:bodyPr/>
        <a:lstStyle/>
        <a:p>
          <a:pPr>
            <a:buNone/>
          </a:pPr>
          <a:r>
            <a:rPr lang="en-US" dirty="0">
              <a:latin typeface="Myriad Pro"/>
            </a:rPr>
            <a:t>Greenhouse and/or </a:t>
          </a:r>
          <a:r>
            <a:rPr lang="en-US" dirty="0" err="1">
              <a:latin typeface="Myriad Pro"/>
            </a:rPr>
            <a:t>hoophouse</a:t>
          </a:r>
          <a:r>
            <a:rPr lang="en-US" dirty="0">
              <a:latin typeface="Myriad Pro"/>
            </a:rPr>
            <a:t> for season extension</a:t>
          </a:r>
        </a:p>
      </dgm:t>
    </dgm:pt>
    <dgm:pt modelId="{0288822C-272C-4B2E-995D-137C95865E96}" type="parTrans" cxnId="{3F237227-5B56-40F9-A24D-43082A9EB6AA}">
      <dgm:prSet/>
      <dgm:spPr/>
      <dgm:t>
        <a:bodyPr/>
        <a:lstStyle/>
        <a:p>
          <a:endParaRPr lang="en-US">
            <a:latin typeface="Myriad Pro"/>
          </a:endParaRPr>
        </a:p>
      </dgm:t>
    </dgm:pt>
    <dgm:pt modelId="{0AFA1112-7050-4166-92E1-C1B7E72DE77A}" type="sibTrans" cxnId="{3F237227-5B56-40F9-A24D-43082A9EB6AA}">
      <dgm:prSet/>
      <dgm:spPr/>
      <dgm:t>
        <a:bodyPr/>
        <a:lstStyle/>
        <a:p>
          <a:endParaRPr lang="en-US">
            <a:latin typeface="Myriad Pro"/>
          </a:endParaRPr>
        </a:p>
      </dgm:t>
    </dgm:pt>
    <dgm:pt modelId="{6C3E0768-2E61-48C6-9A2F-6079762049E3}">
      <dgm:prSet/>
      <dgm:spPr/>
      <dgm:t>
        <a:bodyPr/>
        <a:lstStyle/>
        <a:p>
          <a:pPr>
            <a:buNone/>
          </a:pPr>
          <a:r>
            <a:rPr lang="en-US" dirty="0">
              <a:latin typeface="Myriad Pro"/>
            </a:rPr>
            <a:t>Harvest shed, wash stations, packing shed</a:t>
          </a:r>
        </a:p>
      </dgm:t>
    </dgm:pt>
    <dgm:pt modelId="{0ECB7091-E019-4ADB-87CD-09DBEBD9CFE9}" type="parTrans" cxnId="{8BE60DD4-4CD7-4A58-8D15-22A3B557EF6E}">
      <dgm:prSet/>
      <dgm:spPr/>
      <dgm:t>
        <a:bodyPr/>
        <a:lstStyle/>
        <a:p>
          <a:endParaRPr lang="en-US">
            <a:latin typeface="Myriad Pro"/>
          </a:endParaRPr>
        </a:p>
      </dgm:t>
    </dgm:pt>
    <dgm:pt modelId="{41A8B1BE-004C-406C-AEF7-71E28A85F71D}" type="sibTrans" cxnId="{8BE60DD4-4CD7-4A58-8D15-22A3B557EF6E}">
      <dgm:prSet/>
      <dgm:spPr/>
      <dgm:t>
        <a:bodyPr/>
        <a:lstStyle/>
        <a:p>
          <a:endParaRPr lang="en-US">
            <a:latin typeface="Myriad Pro"/>
          </a:endParaRPr>
        </a:p>
      </dgm:t>
    </dgm:pt>
    <dgm:pt modelId="{AFE1A49E-BDF8-440D-A07E-13B8C9745D11}">
      <dgm:prSet/>
      <dgm:spPr/>
      <dgm:t>
        <a:bodyPr/>
        <a:lstStyle/>
        <a:p>
          <a:pPr>
            <a:buNone/>
          </a:pPr>
          <a:r>
            <a:rPr lang="en-US" dirty="0">
              <a:latin typeface="Myriad Pro"/>
            </a:rPr>
            <a:t>Storage </a:t>
          </a:r>
        </a:p>
      </dgm:t>
    </dgm:pt>
    <dgm:pt modelId="{676EA551-B8C6-455E-9208-09766E5CE8D5}" type="parTrans" cxnId="{941E227C-A277-451E-A2AB-89D268F5A990}">
      <dgm:prSet/>
      <dgm:spPr/>
      <dgm:t>
        <a:bodyPr/>
        <a:lstStyle/>
        <a:p>
          <a:endParaRPr lang="en-US">
            <a:latin typeface="Myriad Pro"/>
          </a:endParaRPr>
        </a:p>
      </dgm:t>
    </dgm:pt>
    <dgm:pt modelId="{EC55D15D-91F2-48D4-B70A-B07428EB2007}" type="sibTrans" cxnId="{941E227C-A277-451E-A2AB-89D268F5A990}">
      <dgm:prSet/>
      <dgm:spPr/>
      <dgm:t>
        <a:bodyPr/>
        <a:lstStyle/>
        <a:p>
          <a:endParaRPr lang="en-US">
            <a:latin typeface="Myriad Pro"/>
          </a:endParaRPr>
        </a:p>
      </dgm:t>
    </dgm:pt>
    <dgm:pt modelId="{EC16950E-4D0A-424F-A44E-68AAC03EBC97}">
      <dgm:prSet/>
      <dgm:spPr>
        <a:solidFill>
          <a:srgbClr val="1A6131"/>
        </a:solidFill>
      </dgm:spPr>
      <dgm:t>
        <a:bodyPr/>
        <a:lstStyle/>
        <a:p>
          <a:r>
            <a:rPr lang="en-US">
              <a:latin typeface="Myriad Pro"/>
            </a:rPr>
            <a:t>Equipment – condition, uses</a:t>
          </a:r>
        </a:p>
      </dgm:t>
    </dgm:pt>
    <dgm:pt modelId="{4501CE79-797B-4E9F-971D-F99A35524ED0}" type="parTrans" cxnId="{3BCA9CDE-9E66-4802-B581-6E8D766B04DF}">
      <dgm:prSet/>
      <dgm:spPr/>
      <dgm:t>
        <a:bodyPr/>
        <a:lstStyle/>
        <a:p>
          <a:endParaRPr lang="en-US">
            <a:latin typeface="Myriad Pro"/>
          </a:endParaRPr>
        </a:p>
      </dgm:t>
    </dgm:pt>
    <dgm:pt modelId="{D117D600-BF5F-4D22-9650-CC298025D6E3}" type="sibTrans" cxnId="{3BCA9CDE-9E66-4802-B581-6E8D766B04DF}">
      <dgm:prSet/>
      <dgm:spPr/>
      <dgm:t>
        <a:bodyPr/>
        <a:lstStyle/>
        <a:p>
          <a:endParaRPr lang="en-US">
            <a:latin typeface="Myriad Pro"/>
          </a:endParaRPr>
        </a:p>
      </dgm:t>
    </dgm:pt>
    <dgm:pt modelId="{8F4A398A-9F46-4D2C-AF36-EB934C985FC5}">
      <dgm:prSet/>
      <dgm:spPr/>
      <dgm:t>
        <a:bodyPr/>
        <a:lstStyle/>
        <a:p>
          <a:pPr>
            <a:buNone/>
          </a:pPr>
          <a:r>
            <a:rPr lang="en-US" dirty="0">
              <a:latin typeface="Myriad Pro"/>
            </a:rPr>
            <a:t>Tractors, tillers, spreaders, seeders, harvesters</a:t>
          </a:r>
        </a:p>
      </dgm:t>
    </dgm:pt>
    <dgm:pt modelId="{DFF2A840-396F-4C7C-8658-2ABECE901351}" type="parTrans" cxnId="{A9942CB5-C337-48EE-ACC4-9971B63DEA43}">
      <dgm:prSet/>
      <dgm:spPr/>
      <dgm:t>
        <a:bodyPr/>
        <a:lstStyle/>
        <a:p>
          <a:endParaRPr lang="en-US">
            <a:latin typeface="Myriad Pro"/>
          </a:endParaRPr>
        </a:p>
      </dgm:t>
    </dgm:pt>
    <dgm:pt modelId="{4AE11DD1-9AC5-47E0-8CD2-5FE95D681826}" type="sibTrans" cxnId="{A9942CB5-C337-48EE-ACC4-9971B63DEA43}">
      <dgm:prSet/>
      <dgm:spPr/>
      <dgm:t>
        <a:bodyPr/>
        <a:lstStyle/>
        <a:p>
          <a:endParaRPr lang="en-US">
            <a:latin typeface="Myriad Pro"/>
          </a:endParaRPr>
        </a:p>
      </dgm:t>
    </dgm:pt>
    <dgm:pt modelId="{A79EC2A2-B2A5-41EB-9D77-7E20321FCD1A}">
      <dgm:prSet/>
      <dgm:spPr/>
      <dgm:t>
        <a:bodyPr/>
        <a:lstStyle/>
        <a:p>
          <a:pPr>
            <a:buNone/>
          </a:pPr>
          <a:r>
            <a:rPr lang="en-US" dirty="0">
              <a:latin typeface="Myriad Pro"/>
            </a:rPr>
            <a:t>Spray equipment</a:t>
          </a:r>
        </a:p>
      </dgm:t>
    </dgm:pt>
    <dgm:pt modelId="{89C2A512-D157-4B7E-A8A1-A08543726366}" type="parTrans" cxnId="{7B401D6F-F742-4E5E-839F-5A7ADDAAE2D7}">
      <dgm:prSet/>
      <dgm:spPr/>
      <dgm:t>
        <a:bodyPr/>
        <a:lstStyle/>
        <a:p>
          <a:endParaRPr lang="en-US">
            <a:latin typeface="Myriad Pro"/>
          </a:endParaRPr>
        </a:p>
      </dgm:t>
    </dgm:pt>
    <dgm:pt modelId="{6933C1D1-2D8A-4450-B6A4-3234A068BD32}" type="sibTrans" cxnId="{7B401D6F-F742-4E5E-839F-5A7ADDAAE2D7}">
      <dgm:prSet/>
      <dgm:spPr/>
      <dgm:t>
        <a:bodyPr/>
        <a:lstStyle/>
        <a:p>
          <a:endParaRPr lang="en-US">
            <a:latin typeface="Myriad Pro"/>
          </a:endParaRPr>
        </a:p>
      </dgm:t>
    </dgm:pt>
    <dgm:pt modelId="{9580C259-7576-4284-9DF6-2CF1585E373E}">
      <dgm:prSet/>
      <dgm:spPr/>
      <dgm:t>
        <a:bodyPr/>
        <a:lstStyle/>
        <a:p>
          <a:pPr>
            <a:buNone/>
          </a:pPr>
          <a:r>
            <a:rPr lang="en-US" dirty="0">
              <a:latin typeface="Myriad Pro"/>
            </a:rPr>
            <a:t>Irrigation equipment</a:t>
          </a:r>
        </a:p>
      </dgm:t>
    </dgm:pt>
    <dgm:pt modelId="{0C939D4C-AC7E-456E-8FCA-4F578D226ACD}" type="parTrans" cxnId="{9B9947A9-2597-43C6-B30A-7236FC4DA97B}">
      <dgm:prSet/>
      <dgm:spPr/>
      <dgm:t>
        <a:bodyPr/>
        <a:lstStyle/>
        <a:p>
          <a:endParaRPr lang="en-US">
            <a:latin typeface="Myriad Pro"/>
          </a:endParaRPr>
        </a:p>
      </dgm:t>
    </dgm:pt>
    <dgm:pt modelId="{52354662-831F-4C38-B8F8-F5E9A53C10F0}" type="sibTrans" cxnId="{9B9947A9-2597-43C6-B30A-7236FC4DA97B}">
      <dgm:prSet/>
      <dgm:spPr/>
      <dgm:t>
        <a:bodyPr/>
        <a:lstStyle/>
        <a:p>
          <a:endParaRPr lang="en-US">
            <a:latin typeface="Myriad Pro"/>
          </a:endParaRPr>
        </a:p>
      </dgm:t>
    </dgm:pt>
    <dgm:pt modelId="{378D1935-2C34-4558-A06D-65AE2BB99FE9}">
      <dgm:prSet/>
      <dgm:spPr/>
      <dgm:t>
        <a:bodyPr/>
        <a:lstStyle/>
        <a:p>
          <a:pPr>
            <a:buNone/>
          </a:pPr>
          <a:r>
            <a:rPr lang="en-US" dirty="0">
              <a:latin typeface="Myriad Pro"/>
            </a:rPr>
            <a:t>Harvest equipment, tools</a:t>
          </a:r>
        </a:p>
      </dgm:t>
    </dgm:pt>
    <dgm:pt modelId="{DFDEE553-1BE6-4BB1-9B00-24BC5BF9083A}" type="parTrans" cxnId="{CA039303-634D-4892-BE01-BF203CA0F7D8}">
      <dgm:prSet/>
      <dgm:spPr/>
      <dgm:t>
        <a:bodyPr/>
        <a:lstStyle/>
        <a:p>
          <a:endParaRPr lang="en-US">
            <a:latin typeface="Myriad Pro"/>
          </a:endParaRPr>
        </a:p>
      </dgm:t>
    </dgm:pt>
    <dgm:pt modelId="{490F8A8D-959B-479D-8033-25D2528FEF21}" type="sibTrans" cxnId="{CA039303-634D-4892-BE01-BF203CA0F7D8}">
      <dgm:prSet/>
      <dgm:spPr/>
      <dgm:t>
        <a:bodyPr/>
        <a:lstStyle/>
        <a:p>
          <a:endParaRPr lang="en-US">
            <a:latin typeface="Myriad Pro"/>
          </a:endParaRPr>
        </a:p>
      </dgm:t>
    </dgm:pt>
    <dgm:pt modelId="{F5B1FE50-F934-4B30-B948-A9DCF212279E}">
      <dgm:prSet/>
      <dgm:spPr/>
      <dgm:t>
        <a:bodyPr/>
        <a:lstStyle/>
        <a:p>
          <a:pPr>
            <a:buNone/>
          </a:pPr>
          <a:r>
            <a:rPr lang="en-US" dirty="0">
              <a:latin typeface="Myriad Pro"/>
            </a:rPr>
            <a:t>Market tables, canopies, transportation</a:t>
          </a:r>
        </a:p>
      </dgm:t>
    </dgm:pt>
    <dgm:pt modelId="{3E57FFC7-CCF0-489B-9811-7A2E863890EC}" type="parTrans" cxnId="{5F18C3AD-044B-4A75-985A-D364C934F498}">
      <dgm:prSet/>
      <dgm:spPr/>
      <dgm:t>
        <a:bodyPr/>
        <a:lstStyle/>
        <a:p>
          <a:endParaRPr lang="en-US">
            <a:latin typeface="Myriad Pro"/>
          </a:endParaRPr>
        </a:p>
      </dgm:t>
    </dgm:pt>
    <dgm:pt modelId="{AEAF4E19-A424-4B33-9FE0-37038AE256A5}" type="sibTrans" cxnId="{5F18C3AD-044B-4A75-985A-D364C934F498}">
      <dgm:prSet/>
      <dgm:spPr/>
      <dgm:t>
        <a:bodyPr/>
        <a:lstStyle/>
        <a:p>
          <a:endParaRPr lang="en-US">
            <a:latin typeface="Myriad Pro"/>
          </a:endParaRPr>
        </a:p>
      </dgm:t>
    </dgm:pt>
    <dgm:pt modelId="{D4914769-1861-4C27-AA7D-A45E8E57DEA2}">
      <dgm:prSet/>
      <dgm:spPr>
        <a:solidFill>
          <a:srgbClr val="4D4D4F"/>
        </a:solidFill>
      </dgm:spPr>
      <dgm:t>
        <a:bodyPr/>
        <a:lstStyle/>
        <a:p>
          <a:r>
            <a:rPr lang="en-US">
              <a:latin typeface="Myriad Pro"/>
            </a:rPr>
            <a:t>Other?? </a:t>
          </a:r>
        </a:p>
      </dgm:t>
    </dgm:pt>
    <dgm:pt modelId="{63154E60-0AD5-4D46-929B-8FDABDB2CD7C}" type="parTrans" cxnId="{87A90573-BC60-48AC-BAC7-3BC47FD30684}">
      <dgm:prSet/>
      <dgm:spPr/>
      <dgm:t>
        <a:bodyPr/>
        <a:lstStyle/>
        <a:p>
          <a:endParaRPr lang="en-US">
            <a:latin typeface="Myriad Pro"/>
          </a:endParaRPr>
        </a:p>
      </dgm:t>
    </dgm:pt>
    <dgm:pt modelId="{1E4A522D-98FE-4FBB-B9CB-78E4FBE3D86C}" type="sibTrans" cxnId="{87A90573-BC60-48AC-BAC7-3BC47FD30684}">
      <dgm:prSet/>
      <dgm:spPr/>
      <dgm:t>
        <a:bodyPr/>
        <a:lstStyle/>
        <a:p>
          <a:endParaRPr lang="en-US">
            <a:latin typeface="Myriad Pro"/>
          </a:endParaRPr>
        </a:p>
      </dgm:t>
    </dgm:pt>
    <dgm:pt modelId="{3FE4DBAB-AF99-4981-857D-A4D1E762932D}" type="pres">
      <dgm:prSet presAssocID="{D9F65790-85FC-4F5E-A0E4-0F10203EA434}" presName="linear" presStyleCnt="0">
        <dgm:presLayoutVars>
          <dgm:animLvl val="lvl"/>
          <dgm:resizeHandles val="exact"/>
        </dgm:presLayoutVars>
      </dgm:prSet>
      <dgm:spPr/>
      <dgm:t>
        <a:bodyPr/>
        <a:lstStyle/>
        <a:p>
          <a:endParaRPr lang="en-US"/>
        </a:p>
      </dgm:t>
    </dgm:pt>
    <dgm:pt modelId="{85598BC2-833A-4C07-A597-8AC443A662EB}" type="pres">
      <dgm:prSet presAssocID="{56585DA0-3788-4016-93F9-C9BD42CDF12D}" presName="parentText" presStyleLbl="node1" presStyleIdx="0" presStyleCnt="3">
        <dgm:presLayoutVars>
          <dgm:chMax val="0"/>
          <dgm:bulletEnabled val="1"/>
        </dgm:presLayoutVars>
      </dgm:prSet>
      <dgm:spPr/>
      <dgm:t>
        <a:bodyPr/>
        <a:lstStyle/>
        <a:p>
          <a:endParaRPr lang="en-US"/>
        </a:p>
      </dgm:t>
    </dgm:pt>
    <dgm:pt modelId="{F42EC5A8-605E-4A4C-9F0E-91BDF2F34B3F}" type="pres">
      <dgm:prSet presAssocID="{56585DA0-3788-4016-93F9-C9BD42CDF12D}" presName="childText" presStyleLbl="revTx" presStyleIdx="0" presStyleCnt="2">
        <dgm:presLayoutVars>
          <dgm:bulletEnabled val="1"/>
        </dgm:presLayoutVars>
      </dgm:prSet>
      <dgm:spPr/>
      <dgm:t>
        <a:bodyPr/>
        <a:lstStyle/>
        <a:p>
          <a:endParaRPr lang="en-US"/>
        </a:p>
      </dgm:t>
    </dgm:pt>
    <dgm:pt modelId="{53FAE428-9E82-44C9-A232-39613D0CD334}" type="pres">
      <dgm:prSet presAssocID="{EC16950E-4D0A-424F-A44E-68AAC03EBC97}" presName="parentText" presStyleLbl="node1" presStyleIdx="1" presStyleCnt="3">
        <dgm:presLayoutVars>
          <dgm:chMax val="0"/>
          <dgm:bulletEnabled val="1"/>
        </dgm:presLayoutVars>
      </dgm:prSet>
      <dgm:spPr/>
      <dgm:t>
        <a:bodyPr/>
        <a:lstStyle/>
        <a:p>
          <a:endParaRPr lang="en-US"/>
        </a:p>
      </dgm:t>
    </dgm:pt>
    <dgm:pt modelId="{19E72943-B53B-420B-90A4-59FB5AEE66A6}" type="pres">
      <dgm:prSet presAssocID="{EC16950E-4D0A-424F-A44E-68AAC03EBC97}" presName="childText" presStyleLbl="revTx" presStyleIdx="1" presStyleCnt="2">
        <dgm:presLayoutVars>
          <dgm:bulletEnabled val="1"/>
        </dgm:presLayoutVars>
      </dgm:prSet>
      <dgm:spPr/>
      <dgm:t>
        <a:bodyPr/>
        <a:lstStyle/>
        <a:p>
          <a:endParaRPr lang="en-US"/>
        </a:p>
      </dgm:t>
    </dgm:pt>
    <dgm:pt modelId="{737F5EE1-3F14-4724-9980-53595C3564D7}" type="pres">
      <dgm:prSet presAssocID="{D4914769-1861-4C27-AA7D-A45E8E57DEA2}" presName="parentText" presStyleLbl="node1" presStyleIdx="2" presStyleCnt="3">
        <dgm:presLayoutVars>
          <dgm:chMax val="0"/>
          <dgm:bulletEnabled val="1"/>
        </dgm:presLayoutVars>
      </dgm:prSet>
      <dgm:spPr/>
      <dgm:t>
        <a:bodyPr/>
        <a:lstStyle/>
        <a:p>
          <a:endParaRPr lang="en-US"/>
        </a:p>
      </dgm:t>
    </dgm:pt>
  </dgm:ptLst>
  <dgm:cxnLst>
    <dgm:cxn modelId="{5819E7F9-9CFD-443C-8639-F7C9E3B03D7B}" type="presOf" srcId="{D4914769-1861-4C27-AA7D-A45E8E57DEA2}" destId="{737F5EE1-3F14-4724-9980-53595C3564D7}" srcOrd="0" destOrd="0" presId="urn:microsoft.com/office/officeart/2005/8/layout/vList2"/>
    <dgm:cxn modelId="{9B9947A9-2597-43C6-B30A-7236FC4DA97B}" srcId="{EC16950E-4D0A-424F-A44E-68AAC03EBC97}" destId="{9580C259-7576-4284-9DF6-2CF1585E373E}" srcOrd="2" destOrd="0" parTransId="{0C939D4C-AC7E-456E-8FCA-4F578D226ACD}" sibTransId="{52354662-831F-4C38-B8F8-F5E9A53C10F0}"/>
    <dgm:cxn modelId="{9001E05D-A81A-4C39-B146-EEFD56A0A115}" type="presOf" srcId="{F5B1FE50-F934-4B30-B948-A9DCF212279E}" destId="{19E72943-B53B-420B-90A4-59FB5AEE66A6}" srcOrd="0" destOrd="4" presId="urn:microsoft.com/office/officeart/2005/8/layout/vList2"/>
    <dgm:cxn modelId="{87A90573-BC60-48AC-BAC7-3BC47FD30684}" srcId="{D9F65790-85FC-4F5E-A0E4-0F10203EA434}" destId="{D4914769-1861-4C27-AA7D-A45E8E57DEA2}" srcOrd="2" destOrd="0" parTransId="{63154E60-0AD5-4D46-929B-8FDABDB2CD7C}" sibTransId="{1E4A522D-98FE-4FBB-B9CB-78E4FBE3D86C}"/>
    <dgm:cxn modelId="{F98A9CD1-DE3E-47CB-9205-8CBBCA1B8669}" type="presOf" srcId="{56585DA0-3788-4016-93F9-C9BD42CDF12D}" destId="{85598BC2-833A-4C07-A597-8AC443A662EB}" srcOrd="0" destOrd="0" presId="urn:microsoft.com/office/officeart/2005/8/layout/vList2"/>
    <dgm:cxn modelId="{4F6B0300-34B5-41B5-9219-3A7B18467CD4}" type="presOf" srcId="{D9F65790-85FC-4F5E-A0E4-0F10203EA434}" destId="{3FE4DBAB-AF99-4981-857D-A4D1E762932D}" srcOrd="0" destOrd="0" presId="urn:microsoft.com/office/officeart/2005/8/layout/vList2"/>
    <dgm:cxn modelId="{B326DE60-971B-4E25-83F0-35F68C03EF73}" type="presOf" srcId="{A79EC2A2-B2A5-41EB-9D77-7E20321FCD1A}" destId="{19E72943-B53B-420B-90A4-59FB5AEE66A6}" srcOrd="0" destOrd="1" presId="urn:microsoft.com/office/officeart/2005/8/layout/vList2"/>
    <dgm:cxn modelId="{3F237227-5B56-40F9-A24D-43082A9EB6AA}" srcId="{56585DA0-3788-4016-93F9-C9BD42CDF12D}" destId="{B499854E-DC37-4FC8-A726-13EFA3D6F10D}" srcOrd="0" destOrd="0" parTransId="{0288822C-272C-4B2E-995D-137C95865E96}" sibTransId="{0AFA1112-7050-4166-92E1-C1B7E72DE77A}"/>
    <dgm:cxn modelId="{E7275642-D952-461B-B118-53162A2E614E}" type="presOf" srcId="{B499854E-DC37-4FC8-A726-13EFA3D6F10D}" destId="{F42EC5A8-605E-4A4C-9F0E-91BDF2F34B3F}" srcOrd="0" destOrd="0" presId="urn:microsoft.com/office/officeart/2005/8/layout/vList2"/>
    <dgm:cxn modelId="{FCC60C0D-58B8-4AB6-9A66-22536D090572}" type="presOf" srcId="{AFE1A49E-BDF8-440D-A07E-13B8C9745D11}" destId="{F42EC5A8-605E-4A4C-9F0E-91BDF2F34B3F}" srcOrd="0" destOrd="2" presId="urn:microsoft.com/office/officeart/2005/8/layout/vList2"/>
    <dgm:cxn modelId="{7B401D6F-F742-4E5E-839F-5A7ADDAAE2D7}" srcId="{EC16950E-4D0A-424F-A44E-68AAC03EBC97}" destId="{A79EC2A2-B2A5-41EB-9D77-7E20321FCD1A}" srcOrd="1" destOrd="0" parTransId="{89C2A512-D157-4B7E-A8A1-A08543726366}" sibTransId="{6933C1D1-2D8A-4450-B6A4-3234A068BD32}"/>
    <dgm:cxn modelId="{C55BEBEF-6B3E-4735-A06E-AFEE44181E96}" srcId="{D9F65790-85FC-4F5E-A0E4-0F10203EA434}" destId="{56585DA0-3788-4016-93F9-C9BD42CDF12D}" srcOrd="0" destOrd="0" parTransId="{A03DA1A8-55B6-40ED-985D-C526A11F920F}" sibTransId="{17984F2F-69E4-4666-B19C-6A159C7C4D09}"/>
    <dgm:cxn modelId="{59834960-6C01-470A-BC62-7EDE1791C814}" type="presOf" srcId="{378D1935-2C34-4558-A06D-65AE2BB99FE9}" destId="{19E72943-B53B-420B-90A4-59FB5AEE66A6}" srcOrd="0" destOrd="3" presId="urn:microsoft.com/office/officeart/2005/8/layout/vList2"/>
    <dgm:cxn modelId="{C955B613-FDAA-44DF-9D87-0A31523D6141}" type="presOf" srcId="{9580C259-7576-4284-9DF6-2CF1585E373E}" destId="{19E72943-B53B-420B-90A4-59FB5AEE66A6}" srcOrd="0" destOrd="2" presId="urn:microsoft.com/office/officeart/2005/8/layout/vList2"/>
    <dgm:cxn modelId="{A9942CB5-C337-48EE-ACC4-9971B63DEA43}" srcId="{EC16950E-4D0A-424F-A44E-68AAC03EBC97}" destId="{8F4A398A-9F46-4D2C-AF36-EB934C985FC5}" srcOrd="0" destOrd="0" parTransId="{DFF2A840-396F-4C7C-8658-2ABECE901351}" sibTransId="{4AE11DD1-9AC5-47E0-8CD2-5FE95D681826}"/>
    <dgm:cxn modelId="{13080D51-77D1-4DFF-8367-05A8C2234242}" type="presOf" srcId="{6C3E0768-2E61-48C6-9A2F-6079762049E3}" destId="{F42EC5A8-605E-4A4C-9F0E-91BDF2F34B3F}" srcOrd="0" destOrd="1" presId="urn:microsoft.com/office/officeart/2005/8/layout/vList2"/>
    <dgm:cxn modelId="{5F18C3AD-044B-4A75-985A-D364C934F498}" srcId="{EC16950E-4D0A-424F-A44E-68AAC03EBC97}" destId="{F5B1FE50-F934-4B30-B948-A9DCF212279E}" srcOrd="4" destOrd="0" parTransId="{3E57FFC7-CCF0-489B-9811-7A2E863890EC}" sibTransId="{AEAF4E19-A424-4B33-9FE0-37038AE256A5}"/>
    <dgm:cxn modelId="{D1B56FF7-3414-4700-B0F9-CDC96B41C8B9}" type="presOf" srcId="{EC16950E-4D0A-424F-A44E-68AAC03EBC97}" destId="{53FAE428-9E82-44C9-A232-39613D0CD334}" srcOrd="0" destOrd="0" presId="urn:microsoft.com/office/officeart/2005/8/layout/vList2"/>
    <dgm:cxn modelId="{941E227C-A277-451E-A2AB-89D268F5A990}" srcId="{56585DA0-3788-4016-93F9-C9BD42CDF12D}" destId="{AFE1A49E-BDF8-440D-A07E-13B8C9745D11}" srcOrd="2" destOrd="0" parTransId="{676EA551-B8C6-455E-9208-09766E5CE8D5}" sibTransId="{EC55D15D-91F2-48D4-B70A-B07428EB2007}"/>
    <dgm:cxn modelId="{3BCA9CDE-9E66-4802-B581-6E8D766B04DF}" srcId="{D9F65790-85FC-4F5E-A0E4-0F10203EA434}" destId="{EC16950E-4D0A-424F-A44E-68AAC03EBC97}" srcOrd="1" destOrd="0" parTransId="{4501CE79-797B-4E9F-971D-F99A35524ED0}" sibTransId="{D117D600-BF5F-4D22-9650-CC298025D6E3}"/>
    <dgm:cxn modelId="{125C0FE6-4228-4B32-A128-FC008A59692D}" type="presOf" srcId="{8F4A398A-9F46-4D2C-AF36-EB934C985FC5}" destId="{19E72943-B53B-420B-90A4-59FB5AEE66A6}" srcOrd="0" destOrd="0" presId="urn:microsoft.com/office/officeart/2005/8/layout/vList2"/>
    <dgm:cxn modelId="{8BE60DD4-4CD7-4A58-8D15-22A3B557EF6E}" srcId="{56585DA0-3788-4016-93F9-C9BD42CDF12D}" destId="{6C3E0768-2E61-48C6-9A2F-6079762049E3}" srcOrd="1" destOrd="0" parTransId="{0ECB7091-E019-4ADB-87CD-09DBEBD9CFE9}" sibTransId="{41A8B1BE-004C-406C-AEF7-71E28A85F71D}"/>
    <dgm:cxn modelId="{CA039303-634D-4892-BE01-BF203CA0F7D8}" srcId="{EC16950E-4D0A-424F-A44E-68AAC03EBC97}" destId="{378D1935-2C34-4558-A06D-65AE2BB99FE9}" srcOrd="3" destOrd="0" parTransId="{DFDEE553-1BE6-4BB1-9B00-24BC5BF9083A}" sibTransId="{490F8A8D-959B-479D-8033-25D2528FEF21}"/>
    <dgm:cxn modelId="{C8FE153B-5F8B-4060-A19F-8159CCA6BB1E}" type="presParOf" srcId="{3FE4DBAB-AF99-4981-857D-A4D1E762932D}" destId="{85598BC2-833A-4C07-A597-8AC443A662EB}" srcOrd="0" destOrd="0" presId="urn:microsoft.com/office/officeart/2005/8/layout/vList2"/>
    <dgm:cxn modelId="{6B08833F-D0C9-4041-938E-80E84F7ADBAC}" type="presParOf" srcId="{3FE4DBAB-AF99-4981-857D-A4D1E762932D}" destId="{F42EC5A8-605E-4A4C-9F0E-91BDF2F34B3F}" srcOrd="1" destOrd="0" presId="urn:microsoft.com/office/officeart/2005/8/layout/vList2"/>
    <dgm:cxn modelId="{08D9AB3A-9DA8-4A16-8168-F2FCB05C378F}" type="presParOf" srcId="{3FE4DBAB-AF99-4981-857D-A4D1E762932D}" destId="{53FAE428-9E82-44C9-A232-39613D0CD334}" srcOrd="2" destOrd="0" presId="urn:microsoft.com/office/officeart/2005/8/layout/vList2"/>
    <dgm:cxn modelId="{21A8A928-E529-45B8-8C60-ECAE4C9E9604}" type="presParOf" srcId="{3FE4DBAB-AF99-4981-857D-A4D1E762932D}" destId="{19E72943-B53B-420B-90A4-59FB5AEE66A6}" srcOrd="3" destOrd="0" presId="urn:microsoft.com/office/officeart/2005/8/layout/vList2"/>
    <dgm:cxn modelId="{1887CB88-C531-402B-BF01-5B544289180E}" type="presParOf" srcId="{3FE4DBAB-AF99-4981-857D-A4D1E762932D}" destId="{737F5EE1-3F14-4724-9980-53595C3564D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7B3303-3F24-44C8-B9EB-71141F1C498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6BA9C79-CF28-4B11-A51A-3BFA996FA202}">
      <dgm:prSet/>
      <dgm:spPr>
        <a:solidFill>
          <a:srgbClr val="33679B"/>
        </a:solidFill>
      </dgm:spPr>
      <dgm:t>
        <a:bodyPr/>
        <a:lstStyle/>
        <a:p>
          <a:r>
            <a:rPr lang="en-US"/>
            <a:t>Are you located close to markets?</a:t>
          </a:r>
        </a:p>
      </dgm:t>
    </dgm:pt>
    <dgm:pt modelId="{F4986DF0-5251-40B4-B033-1FBB8E6B3FA2}" type="parTrans" cxnId="{033FE996-8D24-48B5-BE5A-2CA0A6B04A86}">
      <dgm:prSet/>
      <dgm:spPr/>
      <dgm:t>
        <a:bodyPr/>
        <a:lstStyle/>
        <a:p>
          <a:endParaRPr lang="en-US"/>
        </a:p>
      </dgm:t>
    </dgm:pt>
    <dgm:pt modelId="{6104369C-DD33-4A79-BEFD-5833CFC88811}" type="sibTrans" cxnId="{033FE996-8D24-48B5-BE5A-2CA0A6B04A86}">
      <dgm:prSet/>
      <dgm:spPr/>
      <dgm:t>
        <a:bodyPr/>
        <a:lstStyle/>
        <a:p>
          <a:endParaRPr lang="en-US"/>
        </a:p>
      </dgm:t>
    </dgm:pt>
    <dgm:pt modelId="{680EBF73-F4EF-4747-ACDF-CEBF2DAAAF61}">
      <dgm:prSet/>
      <dgm:spPr>
        <a:solidFill>
          <a:srgbClr val="86D1D1"/>
        </a:solidFill>
      </dgm:spPr>
      <dgm:t>
        <a:bodyPr/>
        <a:lstStyle/>
        <a:p>
          <a:r>
            <a:rPr lang="en-US"/>
            <a:t>Is demand present?</a:t>
          </a:r>
        </a:p>
      </dgm:t>
    </dgm:pt>
    <dgm:pt modelId="{D7475B1F-73C2-4AA1-991E-438C8680D6C4}" type="parTrans" cxnId="{BE35D872-6A80-4A45-875E-D92AFD897607}">
      <dgm:prSet/>
      <dgm:spPr/>
      <dgm:t>
        <a:bodyPr/>
        <a:lstStyle/>
        <a:p>
          <a:endParaRPr lang="en-US"/>
        </a:p>
      </dgm:t>
    </dgm:pt>
    <dgm:pt modelId="{33EF4402-4478-44E7-8E0B-EC8E744751F5}" type="sibTrans" cxnId="{BE35D872-6A80-4A45-875E-D92AFD897607}">
      <dgm:prSet/>
      <dgm:spPr/>
      <dgm:t>
        <a:bodyPr/>
        <a:lstStyle/>
        <a:p>
          <a:endParaRPr lang="en-US"/>
        </a:p>
      </dgm:t>
    </dgm:pt>
    <dgm:pt modelId="{067BE77C-CA5D-4FF4-89D0-DB0C38A464DC}">
      <dgm:prSet/>
      <dgm:spPr>
        <a:solidFill>
          <a:srgbClr val="7EC244"/>
        </a:solidFill>
      </dgm:spPr>
      <dgm:t>
        <a:bodyPr/>
        <a:lstStyle/>
        <a:p>
          <a:r>
            <a:rPr lang="en-US"/>
            <a:t>What is your competition?</a:t>
          </a:r>
        </a:p>
      </dgm:t>
    </dgm:pt>
    <dgm:pt modelId="{5C826438-2BFA-41DB-8CC8-7CE32C0BEF1E}" type="parTrans" cxnId="{25C1695E-97D0-4B71-B9F0-5E4F2E0DE5C3}">
      <dgm:prSet/>
      <dgm:spPr/>
      <dgm:t>
        <a:bodyPr/>
        <a:lstStyle/>
        <a:p>
          <a:endParaRPr lang="en-US"/>
        </a:p>
      </dgm:t>
    </dgm:pt>
    <dgm:pt modelId="{B63799F2-026E-46F2-86A1-C5FEC00582F2}" type="sibTrans" cxnId="{25C1695E-97D0-4B71-B9F0-5E4F2E0DE5C3}">
      <dgm:prSet/>
      <dgm:spPr/>
      <dgm:t>
        <a:bodyPr/>
        <a:lstStyle/>
        <a:p>
          <a:endParaRPr lang="en-US"/>
        </a:p>
      </dgm:t>
    </dgm:pt>
    <dgm:pt modelId="{75C7D285-63DA-4059-A59D-96E4556610C9}">
      <dgm:prSet/>
      <dgm:spPr>
        <a:solidFill>
          <a:srgbClr val="1A6131"/>
        </a:solidFill>
      </dgm:spPr>
      <dgm:t>
        <a:bodyPr/>
        <a:lstStyle/>
        <a:p>
          <a:r>
            <a:rPr lang="en-US" dirty="0"/>
            <a:t>Where is your niche?</a:t>
          </a:r>
        </a:p>
      </dgm:t>
    </dgm:pt>
    <dgm:pt modelId="{F14A2037-F9B0-4124-B522-C6F76770C40D}" type="parTrans" cxnId="{81FF6A13-1BE6-4F36-AD13-135A2A2E91F1}">
      <dgm:prSet/>
      <dgm:spPr/>
      <dgm:t>
        <a:bodyPr/>
        <a:lstStyle/>
        <a:p>
          <a:endParaRPr lang="en-US"/>
        </a:p>
      </dgm:t>
    </dgm:pt>
    <dgm:pt modelId="{82EBE6D8-5617-43A3-98EE-30E12BBC7434}" type="sibTrans" cxnId="{81FF6A13-1BE6-4F36-AD13-135A2A2E91F1}">
      <dgm:prSet/>
      <dgm:spPr/>
      <dgm:t>
        <a:bodyPr/>
        <a:lstStyle/>
        <a:p>
          <a:endParaRPr lang="en-US"/>
        </a:p>
      </dgm:t>
    </dgm:pt>
    <dgm:pt modelId="{DA34EC37-73A1-422B-A9A8-83358314E5C3}">
      <dgm:prSet/>
      <dgm:spPr>
        <a:solidFill>
          <a:srgbClr val="4D4D4F"/>
        </a:solidFill>
      </dgm:spPr>
      <dgm:t>
        <a:bodyPr/>
        <a:lstStyle/>
        <a:p>
          <a:r>
            <a:rPr lang="en-US" dirty="0"/>
            <a:t>What potential exists for further expansion/new products?</a:t>
          </a:r>
        </a:p>
      </dgm:t>
    </dgm:pt>
    <dgm:pt modelId="{52269386-6586-44F1-B8A0-05D6E1055025}" type="parTrans" cxnId="{FBFB7539-59C3-460E-8415-4AE070F8E948}">
      <dgm:prSet/>
      <dgm:spPr/>
      <dgm:t>
        <a:bodyPr/>
        <a:lstStyle/>
        <a:p>
          <a:endParaRPr lang="en-US"/>
        </a:p>
      </dgm:t>
    </dgm:pt>
    <dgm:pt modelId="{08ABEB84-7240-4089-931B-0F69796A9F75}" type="sibTrans" cxnId="{FBFB7539-59C3-460E-8415-4AE070F8E948}">
      <dgm:prSet/>
      <dgm:spPr/>
      <dgm:t>
        <a:bodyPr/>
        <a:lstStyle/>
        <a:p>
          <a:endParaRPr lang="en-US"/>
        </a:p>
      </dgm:t>
    </dgm:pt>
    <dgm:pt modelId="{0EA389FA-DE35-42F4-ADFB-1173E1D26E06}" type="pres">
      <dgm:prSet presAssocID="{4D7B3303-3F24-44C8-B9EB-71141F1C498F}" presName="diagram" presStyleCnt="0">
        <dgm:presLayoutVars>
          <dgm:dir/>
          <dgm:resizeHandles val="exact"/>
        </dgm:presLayoutVars>
      </dgm:prSet>
      <dgm:spPr/>
      <dgm:t>
        <a:bodyPr/>
        <a:lstStyle/>
        <a:p>
          <a:endParaRPr lang="en-US"/>
        </a:p>
      </dgm:t>
    </dgm:pt>
    <dgm:pt modelId="{4F2294CF-9175-463F-B78C-E04CC67A23D9}" type="pres">
      <dgm:prSet presAssocID="{C6BA9C79-CF28-4B11-A51A-3BFA996FA202}" presName="node" presStyleLbl="node1" presStyleIdx="0" presStyleCnt="5">
        <dgm:presLayoutVars>
          <dgm:bulletEnabled val="1"/>
        </dgm:presLayoutVars>
      </dgm:prSet>
      <dgm:spPr/>
      <dgm:t>
        <a:bodyPr/>
        <a:lstStyle/>
        <a:p>
          <a:endParaRPr lang="en-US"/>
        </a:p>
      </dgm:t>
    </dgm:pt>
    <dgm:pt modelId="{D2873567-D7DF-4A6F-BB61-32225DE027A8}" type="pres">
      <dgm:prSet presAssocID="{6104369C-DD33-4A79-BEFD-5833CFC88811}" presName="sibTrans" presStyleCnt="0"/>
      <dgm:spPr/>
    </dgm:pt>
    <dgm:pt modelId="{8E7B9A3E-AB58-494F-AD3B-24777DBAF2E4}" type="pres">
      <dgm:prSet presAssocID="{680EBF73-F4EF-4747-ACDF-CEBF2DAAAF61}" presName="node" presStyleLbl="node1" presStyleIdx="1" presStyleCnt="5">
        <dgm:presLayoutVars>
          <dgm:bulletEnabled val="1"/>
        </dgm:presLayoutVars>
      </dgm:prSet>
      <dgm:spPr/>
      <dgm:t>
        <a:bodyPr/>
        <a:lstStyle/>
        <a:p>
          <a:endParaRPr lang="en-US"/>
        </a:p>
      </dgm:t>
    </dgm:pt>
    <dgm:pt modelId="{49085413-9451-4AB3-AF47-82AA90392732}" type="pres">
      <dgm:prSet presAssocID="{33EF4402-4478-44E7-8E0B-EC8E744751F5}" presName="sibTrans" presStyleCnt="0"/>
      <dgm:spPr/>
    </dgm:pt>
    <dgm:pt modelId="{72E35A0B-57E8-4677-AD73-1AA7D98588C4}" type="pres">
      <dgm:prSet presAssocID="{067BE77C-CA5D-4FF4-89D0-DB0C38A464DC}" presName="node" presStyleLbl="node1" presStyleIdx="2" presStyleCnt="5">
        <dgm:presLayoutVars>
          <dgm:bulletEnabled val="1"/>
        </dgm:presLayoutVars>
      </dgm:prSet>
      <dgm:spPr/>
      <dgm:t>
        <a:bodyPr/>
        <a:lstStyle/>
        <a:p>
          <a:endParaRPr lang="en-US"/>
        </a:p>
      </dgm:t>
    </dgm:pt>
    <dgm:pt modelId="{B261592B-4207-4153-942E-EF14B7025D79}" type="pres">
      <dgm:prSet presAssocID="{B63799F2-026E-46F2-86A1-C5FEC00582F2}" presName="sibTrans" presStyleCnt="0"/>
      <dgm:spPr/>
    </dgm:pt>
    <dgm:pt modelId="{94311849-8101-43ED-9B96-C25E62C24A71}" type="pres">
      <dgm:prSet presAssocID="{75C7D285-63DA-4059-A59D-96E4556610C9}" presName="node" presStyleLbl="node1" presStyleIdx="3" presStyleCnt="5">
        <dgm:presLayoutVars>
          <dgm:bulletEnabled val="1"/>
        </dgm:presLayoutVars>
      </dgm:prSet>
      <dgm:spPr/>
      <dgm:t>
        <a:bodyPr/>
        <a:lstStyle/>
        <a:p>
          <a:endParaRPr lang="en-US"/>
        </a:p>
      </dgm:t>
    </dgm:pt>
    <dgm:pt modelId="{2E22DCCB-CBBB-497C-B123-DF1A71AFF937}" type="pres">
      <dgm:prSet presAssocID="{82EBE6D8-5617-43A3-98EE-30E12BBC7434}" presName="sibTrans" presStyleCnt="0"/>
      <dgm:spPr/>
    </dgm:pt>
    <dgm:pt modelId="{52A81445-0267-42F2-A210-A09A1577DEEE}" type="pres">
      <dgm:prSet presAssocID="{DA34EC37-73A1-422B-A9A8-83358314E5C3}" presName="node" presStyleLbl="node1" presStyleIdx="4" presStyleCnt="5">
        <dgm:presLayoutVars>
          <dgm:bulletEnabled val="1"/>
        </dgm:presLayoutVars>
      </dgm:prSet>
      <dgm:spPr/>
      <dgm:t>
        <a:bodyPr/>
        <a:lstStyle/>
        <a:p>
          <a:endParaRPr lang="en-US"/>
        </a:p>
      </dgm:t>
    </dgm:pt>
  </dgm:ptLst>
  <dgm:cxnLst>
    <dgm:cxn modelId="{AEB84A78-5668-4EDE-BA24-414996F2806B}" type="presOf" srcId="{DA34EC37-73A1-422B-A9A8-83358314E5C3}" destId="{52A81445-0267-42F2-A210-A09A1577DEEE}" srcOrd="0" destOrd="0" presId="urn:microsoft.com/office/officeart/2005/8/layout/default"/>
    <dgm:cxn modelId="{3FF88326-3203-423E-8C71-E7F3571DEE10}" type="presOf" srcId="{680EBF73-F4EF-4747-ACDF-CEBF2DAAAF61}" destId="{8E7B9A3E-AB58-494F-AD3B-24777DBAF2E4}" srcOrd="0" destOrd="0" presId="urn:microsoft.com/office/officeart/2005/8/layout/default"/>
    <dgm:cxn modelId="{BE35D872-6A80-4A45-875E-D92AFD897607}" srcId="{4D7B3303-3F24-44C8-B9EB-71141F1C498F}" destId="{680EBF73-F4EF-4747-ACDF-CEBF2DAAAF61}" srcOrd="1" destOrd="0" parTransId="{D7475B1F-73C2-4AA1-991E-438C8680D6C4}" sibTransId="{33EF4402-4478-44E7-8E0B-EC8E744751F5}"/>
    <dgm:cxn modelId="{81FF6A13-1BE6-4F36-AD13-135A2A2E91F1}" srcId="{4D7B3303-3F24-44C8-B9EB-71141F1C498F}" destId="{75C7D285-63DA-4059-A59D-96E4556610C9}" srcOrd="3" destOrd="0" parTransId="{F14A2037-F9B0-4124-B522-C6F76770C40D}" sibTransId="{82EBE6D8-5617-43A3-98EE-30E12BBC7434}"/>
    <dgm:cxn modelId="{FFE81AE7-8596-4FCA-BC98-567BF08D25C2}" type="presOf" srcId="{75C7D285-63DA-4059-A59D-96E4556610C9}" destId="{94311849-8101-43ED-9B96-C25E62C24A71}" srcOrd="0" destOrd="0" presId="urn:microsoft.com/office/officeart/2005/8/layout/default"/>
    <dgm:cxn modelId="{0651315F-886A-4F7F-9DFA-1A1A77FDECB0}" type="presOf" srcId="{C6BA9C79-CF28-4B11-A51A-3BFA996FA202}" destId="{4F2294CF-9175-463F-B78C-E04CC67A23D9}" srcOrd="0" destOrd="0" presId="urn:microsoft.com/office/officeart/2005/8/layout/default"/>
    <dgm:cxn modelId="{25C1695E-97D0-4B71-B9F0-5E4F2E0DE5C3}" srcId="{4D7B3303-3F24-44C8-B9EB-71141F1C498F}" destId="{067BE77C-CA5D-4FF4-89D0-DB0C38A464DC}" srcOrd="2" destOrd="0" parTransId="{5C826438-2BFA-41DB-8CC8-7CE32C0BEF1E}" sibTransId="{B63799F2-026E-46F2-86A1-C5FEC00582F2}"/>
    <dgm:cxn modelId="{FBFB7539-59C3-460E-8415-4AE070F8E948}" srcId="{4D7B3303-3F24-44C8-B9EB-71141F1C498F}" destId="{DA34EC37-73A1-422B-A9A8-83358314E5C3}" srcOrd="4" destOrd="0" parTransId="{52269386-6586-44F1-B8A0-05D6E1055025}" sibTransId="{08ABEB84-7240-4089-931B-0F69796A9F75}"/>
    <dgm:cxn modelId="{8C06B343-F322-420B-ABD1-A1F936592B24}" type="presOf" srcId="{4D7B3303-3F24-44C8-B9EB-71141F1C498F}" destId="{0EA389FA-DE35-42F4-ADFB-1173E1D26E06}" srcOrd="0" destOrd="0" presId="urn:microsoft.com/office/officeart/2005/8/layout/default"/>
    <dgm:cxn modelId="{AAF39AAE-8E7E-41FC-8977-719EAE8D1A2E}" type="presOf" srcId="{067BE77C-CA5D-4FF4-89D0-DB0C38A464DC}" destId="{72E35A0B-57E8-4677-AD73-1AA7D98588C4}" srcOrd="0" destOrd="0" presId="urn:microsoft.com/office/officeart/2005/8/layout/default"/>
    <dgm:cxn modelId="{033FE996-8D24-48B5-BE5A-2CA0A6B04A86}" srcId="{4D7B3303-3F24-44C8-B9EB-71141F1C498F}" destId="{C6BA9C79-CF28-4B11-A51A-3BFA996FA202}" srcOrd="0" destOrd="0" parTransId="{F4986DF0-5251-40B4-B033-1FBB8E6B3FA2}" sibTransId="{6104369C-DD33-4A79-BEFD-5833CFC88811}"/>
    <dgm:cxn modelId="{95DDB4E6-CF2D-4E2D-B403-11BB8E9CFF28}" type="presParOf" srcId="{0EA389FA-DE35-42F4-ADFB-1173E1D26E06}" destId="{4F2294CF-9175-463F-B78C-E04CC67A23D9}" srcOrd="0" destOrd="0" presId="urn:microsoft.com/office/officeart/2005/8/layout/default"/>
    <dgm:cxn modelId="{04229D8B-C8BD-434A-AB6F-A01B3CC9DBE7}" type="presParOf" srcId="{0EA389FA-DE35-42F4-ADFB-1173E1D26E06}" destId="{D2873567-D7DF-4A6F-BB61-32225DE027A8}" srcOrd="1" destOrd="0" presId="urn:microsoft.com/office/officeart/2005/8/layout/default"/>
    <dgm:cxn modelId="{A5006CD3-47C8-4D4E-8611-D25F7727BFB6}" type="presParOf" srcId="{0EA389FA-DE35-42F4-ADFB-1173E1D26E06}" destId="{8E7B9A3E-AB58-494F-AD3B-24777DBAF2E4}" srcOrd="2" destOrd="0" presId="urn:microsoft.com/office/officeart/2005/8/layout/default"/>
    <dgm:cxn modelId="{73AC79D1-E52C-40D7-94F9-EB059A744F5C}" type="presParOf" srcId="{0EA389FA-DE35-42F4-ADFB-1173E1D26E06}" destId="{49085413-9451-4AB3-AF47-82AA90392732}" srcOrd="3" destOrd="0" presId="urn:microsoft.com/office/officeart/2005/8/layout/default"/>
    <dgm:cxn modelId="{D2D67F70-00CE-41BF-9245-E78F7AB8A1C6}" type="presParOf" srcId="{0EA389FA-DE35-42F4-ADFB-1173E1D26E06}" destId="{72E35A0B-57E8-4677-AD73-1AA7D98588C4}" srcOrd="4" destOrd="0" presId="urn:microsoft.com/office/officeart/2005/8/layout/default"/>
    <dgm:cxn modelId="{7B5361F6-9867-4AFB-8DAB-1A3BE13ECB7A}" type="presParOf" srcId="{0EA389FA-DE35-42F4-ADFB-1173E1D26E06}" destId="{B261592B-4207-4153-942E-EF14B7025D79}" srcOrd="5" destOrd="0" presId="urn:microsoft.com/office/officeart/2005/8/layout/default"/>
    <dgm:cxn modelId="{8145D2E0-25D7-4A34-B74A-F26CDDC29B81}" type="presParOf" srcId="{0EA389FA-DE35-42F4-ADFB-1173E1D26E06}" destId="{94311849-8101-43ED-9B96-C25E62C24A71}" srcOrd="6" destOrd="0" presId="urn:microsoft.com/office/officeart/2005/8/layout/default"/>
    <dgm:cxn modelId="{2925B166-63EC-44BC-B3AA-AC1C896C89EC}" type="presParOf" srcId="{0EA389FA-DE35-42F4-ADFB-1173E1D26E06}" destId="{2E22DCCB-CBBB-497C-B123-DF1A71AFF937}" srcOrd="7" destOrd="0" presId="urn:microsoft.com/office/officeart/2005/8/layout/default"/>
    <dgm:cxn modelId="{0A933D3A-C457-4E01-BEBC-06E9A4D982A5}" type="presParOf" srcId="{0EA389FA-DE35-42F4-ADFB-1173E1D26E06}" destId="{52A81445-0267-42F2-A210-A09A1577DEEE}"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B193AC-12B2-4D24-BF1A-B67D92774331}"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25F695FF-8DCD-4FED-872B-0AD817908C45}">
      <dgm:prSet custT="1"/>
      <dgm:spPr/>
      <dgm:t>
        <a:bodyPr/>
        <a:lstStyle/>
        <a:p>
          <a:r>
            <a:rPr lang="en-US" sz="1400">
              <a:latin typeface="Myriad Pro"/>
            </a:rPr>
            <a:t>Wise planning</a:t>
          </a:r>
        </a:p>
      </dgm:t>
    </dgm:pt>
    <dgm:pt modelId="{EB8EED63-74DB-44B7-BC24-AE3DEB95966F}" type="parTrans" cxnId="{A555E2EA-0531-4696-B9EF-468C218C9CC1}">
      <dgm:prSet/>
      <dgm:spPr/>
      <dgm:t>
        <a:bodyPr/>
        <a:lstStyle/>
        <a:p>
          <a:endParaRPr lang="en-US" sz="1400">
            <a:latin typeface="Myriad Pro"/>
          </a:endParaRPr>
        </a:p>
      </dgm:t>
    </dgm:pt>
    <dgm:pt modelId="{FDFF5559-4AA8-4126-9459-C95E1DB7B49B}" type="sibTrans" cxnId="{A555E2EA-0531-4696-B9EF-468C218C9CC1}">
      <dgm:prSet phldrT="1" phldr="0" custT="1"/>
      <dgm:spPr>
        <a:solidFill>
          <a:srgbClr val="33679B"/>
        </a:solidFill>
      </dgm:spPr>
      <dgm:t>
        <a:bodyPr/>
        <a:lstStyle/>
        <a:p>
          <a:r>
            <a:rPr lang="en-US" sz="1400">
              <a:latin typeface="Myriad Pro"/>
            </a:rPr>
            <a:t>1</a:t>
          </a:r>
        </a:p>
      </dgm:t>
    </dgm:pt>
    <dgm:pt modelId="{0DDA84CA-BEFD-489B-8F7E-2E0F950302B9}">
      <dgm:prSet custT="1"/>
      <dgm:spPr/>
      <dgm:t>
        <a:bodyPr/>
        <a:lstStyle/>
        <a:p>
          <a:r>
            <a:rPr lang="en-US" sz="1400">
              <a:latin typeface="Myriad Pro"/>
            </a:rPr>
            <a:t>Choosing the right crops</a:t>
          </a:r>
        </a:p>
      </dgm:t>
    </dgm:pt>
    <dgm:pt modelId="{DAFFE8F6-5933-421C-8F4F-0287F210E070}" type="parTrans" cxnId="{802125E2-1DF9-4474-8778-8259F3C22ADC}">
      <dgm:prSet/>
      <dgm:spPr/>
      <dgm:t>
        <a:bodyPr/>
        <a:lstStyle/>
        <a:p>
          <a:endParaRPr lang="en-US" sz="1400">
            <a:latin typeface="Myriad Pro"/>
          </a:endParaRPr>
        </a:p>
      </dgm:t>
    </dgm:pt>
    <dgm:pt modelId="{794B5C02-20B7-45F4-AF58-A8879B1EA942}" type="sibTrans" cxnId="{802125E2-1DF9-4474-8778-8259F3C22ADC}">
      <dgm:prSet phldrT="2" phldr="0" custT="1"/>
      <dgm:spPr>
        <a:solidFill>
          <a:srgbClr val="33679B"/>
        </a:solidFill>
      </dgm:spPr>
      <dgm:t>
        <a:bodyPr/>
        <a:lstStyle/>
        <a:p>
          <a:r>
            <a:rPr lang="en-US" sz="1400">
              <a:latin typeface="Myriad Pro"/>
            </a:rPr>
            <a:t>2</a:t>
          </a:r>
        </a:p>
      </dgm:t>
    </dgm:pt>
    <dgm:pt modelId="{08508368-7301-4C5C-9B44-1FB531DC0D88}">
      <dgm:prSet custT="1"/>
      <dgm:spPr/>
      <dgm:t>
        <a:bodyPr/>
        <a:lstStyle/>
        <a:p>
          <a:r>
            <a:rPr lang="en-US" sz="1400" dirty="0">
              <a:latin typeface="Myriad Pro"/>
            </a:rPr>
            <a:t>Using season extension techniques, succession planting &amp; more</a:t>
          </a:r>
        </a:p>
      </dgm:t>
    </dgm:pt>
    <dgm:pt modelId="{359E3B87-2F66-437E-8BF9-5F753CE3FB92}" type="parTrans" cxnId="{FD3294E5-6EC5-405B-A88F-57CA0122DBC0}">
      <dgm:prSet/>
      <dgm:spPr/>
      <dgm:t>
        <a:bodyPr/>
        <a:lstStyle/>
        <a:p>
          <a:endParaRPr lang="en-US" sz="1400">
            <a:latin typeface="Myriad Pro"/>
          </a:endParaRPr>
        </a:p>
      </dgm:t>
    </dgm:pt>
    <dgm:pt modelId="{541BEF7D-594F-4229-917A-5AA9F1590644}" type="sibTrans" cxnId="{FD3294E5-6EC5-405B-A88F-57CA0122DBC0}">
      <dgm:prSet phldrT="3" phldr="0" custT="1"/>
      <dgm:spPr>
        <a:solidFill>
          <a:srgbClr val="33679B"/>
        </a:solidFill>
      </dgm:spPr>
      <dgm:t>
        <a:bodyPr/>
        <a:lstStyle/>
        <a:p>
          <a:r>
            <a:rPr lang="en-US" sz="1400">
              <a:latin typeface="Myriad Pro"/>
            </a:rPr>
            <a:t>3</a:t>
          </a:r>
          <a:endParaRPr lang="en-US" sz="1400" dirty="0">
            <a:latin typeface="Myriad Pro"/>
          </a:endParaRPr>
        </a:p>
      </dgm:t>
    </dgm:pt>
    <dgm:pt modelId="{01486793-5205-4832-B207-FF460A392A7D}">
      <dgm:prSet custT="1"/>
      <dgm:spPr/>
      <dgm:t>
        <a:bodyPr/>
        <a:lstStyle/>
        <a:p>
          <a:r>
            <a:rPr lang="en-US" sz="1400">
              <a:latin typeface="Myriad Pro"/>
            </a:rPr>
            <a:t>Diversifying your crops and markets</a:t>
          </a:r>
        </a:p>
      </dgm:t>
    </dgm:pt>
    <dgm:pt modelId="{F5B4C37F-9983-4079-9CCF-F35277CFDAB9}" type="parTrans" cxnId="{AA770BEC-6976-4E72-BA49-8F5B2645404E}">
      <dgm:prSet/>
      <dgm:spPr/>
      <dgm:t>
        <a:bodyPr/>
        <a:lstStyle/>
        <a:p>
          <a:endParaRPr lang="en-US" sz="1400">
            <a:latin typeface="Myriad Pro"/>
          </a:endParaRPr>
        </a:p>
      </dgm:t>
    </dgm:pt>
    <dgm:pt modelId="{8C26A584-DE38-4A12-A37A-C583446DB5FA}" type="sibTrans" cxnId="{AA770BEC-6976-4E72-BA49-8F5B2645404E}">
      <dgm:prSet phldrT="4" phldr="0" custT="1"/>
      <dgm:spPr>
        <a:solidFill>
          <a:srgbClr val="33679B"/>
        </a:solidFill>
      </dgm:spPr>
      <dgm:t>
        <a:bodyPr/>
        <a:lstStyle/>
        <a:p>
          <a:r>
            <a:rPr lang="en-US" sz="1400">
              <a:latin typeface="Myriad Pro"/>
            </a:rPr>
            <a:t>4</a:t>
          </a:r>
        </a:p>
      </dgm:t>
    </dgm:pt>
    <dgm:pt modelId="{484E05B9-B271-4C31-A106-C5468866FD86}">
      <dgm:prSet custT="1"/>
      <dgm:spPr/>
      <dgm:t>
        <a:bodyPr/>
        <a:lstStyle/>
        <a:p>
          <a:r>
            <a:rPr lang="en-US" sz="1400">
              <a:latin typeface="Myriad Pro"/>
            </a:rPr>
            <a:t>Keeping careful records</a:t>
          </a:r>
        </a:p>
      </dgm:t>
    </dgm:pt>
    <dgm:pt modelId="{79C837DC-6CB7-4639-905F-671DD4B2030C}" type="parTrans" cxnId="{32299064-A584-4A87-8F61-760FD4E6075F}">
      <dgm:prSet/>
      <dgm:spPr/>
      <dgm:t>
        <a:bodyPr/>
        <a:lstStyle/>
        <a:p>
          <a:endParaRPr lang="en-US" sz="1400">
            <a:latin typeface="Myriad Pro"/>
          </a:endParaRPr>
        </a:p>
      </dgm:t>
    </dgm:pt>
    <dgm:pt modelId="{208AD6CC-E373-47A4-B32D-D43756D31A4D}" type="sibTrans" cxnId="{32299064-A584-4A87-8F61-760FD4E6075F}">
      <dgm:prSet phldrT="5" phldr="0" custT="1"/>
      <dgm:spPr>
        <a:solidFill>
          <a:srgbClr val="33679B"/>
        </a:solidFill>
      </dgm:spPr>
      <dgm:t>
        <a:bodyPr/>
        <a:lstStyle/>
        <a:p>
          <a:r>
            <a:rPr lang="en-US" sz="1400">
              <a:latin typeface="Myriad Pro"/>
            </a:rPr>
            <a:t>5</a:t>
          </a:r>
        </a:p>
      </dgm:t>
    </dgm:pt>
    <dgm:pt modelId="{176F9992-1D5E-42CF-8127-12777295C07E}">
      <dgm:prSet custT="1"/>
      <dgm:spPr/>
      <dgm:t>
        <a:bodyPr/>
        <a:lstStyle/>
        <a:p>
          <a:r>
            <a:rPr lang="en-US" sz="1400">
              <a:latin typeface="Myriad Pro"/>
            </a:rPr>
            <a:t>Staying abreast of relevant regulations</a:t>
          </a:r>
        </a:p>
      </dgm:t>
    </dgm:pt>
    <dgm:pt modelId="{388B5326-6479-4CCA-820C-6B50472D4230}" type="parTrans" cxnId="{F8843A15-DE27-45C9-BE33-837AEE9B43E6}">
      <dgm:prSet/>
      <dgm:spPr/>
      <dgm:t>
        <a:bodyPr/>
        <a:lstStyle/>
        <a:p>
          <a:endParaRPr lang="en-US" sz="1400">
            <a:latin typeface="Myriad Pro"/>
          </a:endParaRPr>
        </a:p>
      </dgm:t>
    </dgm:pt>
    <dgm:pt modelId="{DCC24F3C-C0ED-4C2B-87FB-4E8E71343E89}" type="sibTrans" cxnId="{F8843A15-DE27-45C9-BE33-837AEE9B43E6}">
      <dgm:prSet phldrT="6" phldr="0" custT="1"/>
      <dgm:spPr>
        <a:solidFill>
          <a:srgbClr val="33679B"/>
        </a:solidFill>
      </dgm:spPr>
      <dgm:t>
        <a:bodyPr/>
        <a:lstStyle/>
        <a:p>
          <a:r>
            <a:rPr lang="en-US" sz="1400">
              <a:latin typeface="Myriad Pro"/>
            </a:rPr>
            <a:t>6</a:t>
          </a:r>
        </a:p>
      </dgm:t>
    </dgm:pt>
    <dgm:pt modelId="{86AA8F59-D1BE-441C-8898-4044704E1C54}" type="pres">
      <dgm:prSet presAssocID="{5EB193AC-12B2-4D24-BF1A-B67D92774331}" presName="Name0" presStyleCnt="0">
        <dgm:presLayoutVars>
          <dgm:animLvl val="lvl"/>
          <dgm:resizeHandles val="exact"/>
        </dgm:presLayoutVars>
      </dgm:prSet>
      <dgm:spPr/>
      <dgm:t>
        <a:bodyPr/>
        <a:lstStyle/>
        <a:p>
          <a:endParaRPr lang="en-US"/>
        </a:p>
      </dgm:t>
    </dgm:pt>
    <dgm:pt modelId="{F557BE90-158D-4FED-AE6D-80D0E91FDC5D}" type="pres">
      <dgm:prSet presAssocID="{25F695FF-8DCD-4FED-872B-0AD817908C45}" presName="compositeNode" presStyleCnt="0">
        <dgm:presLayoutVars>
          <dgm:bulletEnabled val="1"/>
        </dgm:presLayoutVars>
      </dgm:prSet>
      <dgm:spPr/>
    </dgm:pt>
    <dgm:pt modelId="{D23A4275-5667-4696-A7A0-F7A7AF6A3439}" type="pres">
      <dgm:prSet presAssocID="{25F695FF-8DCD-4FED-872B-0AD817908C45}" presName="bgRect" presStyleLbl="bgAccFollowNode1" presStyleIdx="0" presStyleCnt="6"/>
      <dgm:spPr/>
      <dgm:t>
        <a:bodyPr/>
        <a:lstStyle/>
        <a:p>
          <a:endParaRPr lang="en-US"/>
        </a:p>
      </dgm:t>
    </dgm:pt>
    <dgm:pt modelId="{F1C4A32B-B03E-41CF-9762-6455B6274935}" type="pres">
      <dgm:prSet presAssocID="{FDFF5559-4AA8-4126-9459-C95E1DB7B49B}" presName="sibTransNodeCircle" presStyleLbl="alignNode1" presStyleIdx="0" presStyleCnt="12">
        <dgm:presLayoutVars>
          <dgm:chMax val="0"/>
          <dgm:bulletEnabled/>
        </dgm:presLayoutVars>
      </dgm:prSet>
      <dgm:spPr/>
      <dgm:t>
        <a:bodyPr/>
        <a:lstStyle/>
        <a:p>
          <a:endParaRPr lang="en-US"/>
        </a:p>
      </dgm:t>
    </dgm:pt>
    <dgm:pt modelId="{22B85671-C796-4508-BF4B-0B85306A2900}" type="pres">
      <dgm:prSet presAssocID="{25F695FF-8DCD-4FED-872B-0AD817908C45}" presName="bottomLine" presStyleLbl="alignNode1" presStyleIdx="1" presStyleCnt="12">
        <dgm:presLayoutVars/>
      </dgm:prSet>
      <dgm:spPr>
        <a:solidFill>
          <a:srgbClr val="33679B"/>
        </a:solidFill>
      </dgm:spPr>
    </dgm:pt>
    <dgm:pt modelId="{41DCC39F-65A5-475D-A706-C10137380CE5}" type="pres">
      <dgm:prSet presAssocID="{25F695FF-8DCD-4FED-872B-0AD817908C45}" presName="nodeText" presStyleLbl="bgAccFollowNode1" presStyleIdx="0" presStyleCnt="6">
        <dgm:presLayoutVars>
          <dgm:bulletEnabled val="1"/>
        </dgm:presLayoutVars>
      </dgm:prSet>
      <dgm:spPr/>
      <dgm:t>
        <a:bodyPr/>
        <a:lstStyle/>
        <a:p>
          <a:endParaRPr lang="en-US"/>
        </a:p>
      </dgm:t>
    </dgm:pt>
    <dgm:pt modelId="{D96433C9-8A1A-43E2-A46B-8AD28028B037}" type="pres">
      <dgm:prSet presAssocID="{FDFF5559-4AA8-4126-9459-C95E1DB7B49B}" presName="sibTrans" presStyleCnt="0"/>
      <dgm:spPr/>
    </dgm:pt>
    <dgm:pt modelId="{0380284A-6F8D-4231-B4B9-252509FE8DBE}" type="pres">
      <dgm:prSet presAssocID="{0DDA84CA-BEFD-489B-8F7E-2E0F950302B9}" presName="compositeNode" presStyleCnt="0">
        <dgm:presLayoutVars>
          <dgm:bulletEnabled val="1"/>
        </dgm:presLayoutVars>
      </dgm:prSet>
      <dgm:spPr/>
    </dgm:pt>
    <dgm:pt modelId="{5E912717-A057-4E03-8E17-961742EF7770}" type="pres">
      <dgm:prSet presAssocID="{0DDA84CA-BEFD-489B-8F7E-2E0F950302B9}" presName="bgRect" presStyleLbl="bgAccFollowNode1" presStyleIdx="1" presStyleCnt="6"/>
      <dgm:spPr/>
      <dgm:t>
        <a:bodyPr/>
        <a:lstStyle/>
        <a:p>
          <a:endParaRPr lang="en-US"/>
        </a:p>
      </dgm:t>
    </dgm:pt>
    <dgm:pt modelId="{2CA28279-FD63-4E3D-A1DF-F403EC0FCCAD}" type="pres">
      <dgm:prSet presAssocID="{794B5C02-20B7-45F4-AF58-A8879B1EA942}" presName="sibTransNodeCircle" presStyleLbl="alignNode1" presStyleIdx="2" presStyleCnt="12">
        <dgm:presLayoutVars>
          <dgm:chMax val="0"/>
          <dgm:bulletEnabled/>
        </dgm:presLayoutVars>
      </dgm:prSet>
      <dgm:spPr/>
      <dgm:t>
        <a:bodyPr/>
        <a:lstStyle/>
        <a:p>
          <a:endParaRPr lang="en-US"/>
        </a:p>
      </dgm:t>
    </dgm:pt>
    <dgm:pt modelId="{BBE671C4-E49A-458E-887C-A0E65917BB69}" type="pres">
      <dgm:prSet presAssocID="{0DDA84CA-BEFD-489B-8F7E-2E0F950302B9}" presName="bottomLine" presStyleLbl="alignNode1" presStyleIdx="3" presStyleCnt="12">
        <dgm:presLayoutVars/>
      </dgm:prSet>
      <dgm:spPr>
        <a:solidFill>
          <a:srgbClr val="33679B"/>
        </a:solidFill>
        <a:ln>
          <a:solidFill>
            <a:schemeClr val="accent1"/>
          </a:solidFill>
        </a:ln>
      </dgm:spPr>
    </dgm:pt>
    <dgm:pt modelId="{DCADD160-02F4-4A04-ACC9-FE0203ECD5ED}" type="pres">
      <dgm:prSet presAssocID="{0DDA84CA-BEFD-489B-8F7E-2E0F950302B9}" presName="nodeText" presStyleLbl="bgAccFollowNode1" presStyleIdx="1" presStyleCnt="6">
        <dgm:presLayoutVars>
          <dgm:bulletEnabled val="1"/>
        </dgm:presLayoutVars>
      </dgm:prSet>
      <dgm:spPr/>
      <dgm:t>
        <a:bodyPr/>
        <a:lstStyle/>
        <a:p>
          <a:endParaRPr lang="en-US"/>
        </a:p>
      </dgm:t>
    </dgm:pt>
    <dgm:pt modelId="{681819B3-3FEE-4836-AF31-AE3BFF612CB9}" type="pres">
      <dgm:prSet presAssocID="{794B5C02-20B7-45F4-AF58-A8879B1EA942}" presName="sibTrans" presStyleCnt="0"/>
      <dgm:spPr/>
    </dgm:pt>
    <dgm:pt modelId="{D9BCCC8B-65AB-4556-B9AA-53CA9833ECD3}" type="pres">
      <dgm:prSet presAssocID="{08508368-7301-4C5C-9B44-1FB531DC0D88}" presName="compositeNode" presStyleCnt="0">
        <dgm:presLayoutVars>
          <dgm:bulletEnabled val="1"/>
        </dgm:presLayoutVars>
      </dgm:prSet>
      <dgm:spPr/>
    </dgm:pt>
    <dgm:pt modelId="{B647A8DC-BB5C-4E93-BCCE-ED8D4CEB6EB0}" type="pres">
      <dgm:prSet presAssocID="{08508368-7301-4C5C-9B44-1FB531DC0D88}" presName="bgRect" presStyleLbl="bgAccFollowNode1" presStyleIdx="2" presStyleCnt="6"/>
      <dgm:spPr/>
      <dgm:t>
        <a:bodyPr/>
        <a:lstStyle/>
        <a:p>
          <a:endParaRPr lang="en-US"/>
        </a:p>
      </dgm:t>
    </dgm:pt>
    <dgm:pt modelId="{F03E1DF2-247C-45BC-AB1D-E913954AC444}" type="pres">
      <dgm:prSet presAssocID="{541BEF7D-594F-4229-917A-5AA9F1590644}" presName="sibTransNodeCircle" presStyleLbl="alignNode1" presStyleIdx="4" presStyleCnt="12">
        <dgm:presLayoutVars>
          <dgm:chMax val="0"/>
          <dgm:bulletEnabled/>
        </dgm:presLayoutVars>
      </dgm:prSet>
      <dgm:spPr/>
      <dgm:t>
        <a:bodyPr/>
        <a:lstStyle/>
        <a:p>
          <a:endParaRPr lang="en-US"/>
        </a:p>
      </dgm:t>
    </dgm:pt>
    <dgm:pt modelId="{FC32C52B-F53A-4B07-9127-0A52F476A029}" type="pres">
      <dgm:prSet presAssocID="{08508368-7301-4C5C-9B44-1FB531DC0D88}" presName="bottomLine" presStyleLbl="alignNode1" presStyleIdx="5" presStyleCnt="12">
        <dgm:presLayoutVars/>
      </dgm:prSet>
      <dgm:spPr/>
    </dgm:pt>
    <dgm:pt modelId="{FDBC9700-A7DE-45E5-8D7E-1949597CD0FA}" type="pres">
      <dgm:prSet presAssocID="{08508368-7301-4C5C-9B44-1FB531DC0D88}" presName="nodeText" presStyleLbl="bgAccFollowNode1" presStyleIdx="2" presStyleCnt="6">
        <dgm:presLayoutVars>
          <dgm:bulletEnabled val="1"/>
        </dgm:presLayoutVars>
      </dgm:prSet>
      <dgm:spPr/>
      <dgm:t>
        <a:bodyPr/>
        <a:lstStyle/>
        <a:p>
          <a:endParaRPr lang="en-US"/>
        </a:p>
      </dgm:t>
    </dgm:pt>
    <dgm:pt modelId="{C2CD3B87-1F3F-403B-A7B3-38019BA83634}" type="pres">
      <dgm:prSet presAssocID="{541BEF7D-594F-4229-917A-5AA9F1590644}" presName="sibTrans" presStyleCnt="0"/>
      <dgm:spPr/>
    </dgm:pt>
    <dgm:pt modelId="{5C5FEBDA-07FA-4AD5-98BB-64C8E98A7388}" type="pres">
      <dgm:prSet presAssocID="{01486793-5205-4832-B207-FF460A392A7D}" presName="compositeNode" presStyleCnt="0">
        <dgm:presLayoutVars>
          <dgm:bulletEnabled val="1"/>
        </dgm:presLayoutVars>
      </dgm:prSet>
      <dgm:spPr/>
    </dgm:pt>
    <dgm:pt modelId="{F0D177A4-38CF-4D9D-891F-134BCADCD039}" type="pres">
      <dgm:prSet presAssocID="{01486793-5205-4832-B207-FF460A392A7D}" presName="bgRect" presStyleLbl="bgAccFollowNode1" presStyleIdx="3" presStyleCnt="6"/>
      <dgm:spPr/>
      <dgm:t>
        <a:bodyPr/>
        <a:lstStyle/>
        <a:p>
          <a:endParaRPr lang="en-US"/>
        </a:p>
      </dgm:t>
    </dgm:pt>
    <dgm:pt modelId="{69DE3124-298A-4EA5-8D8C-34C678FA0A88}" type="pres">
      <dgm:prSet presAssocID="{8C26A584-DE38-4A12-A37A-C583446DB5FA}" presName="sibTransNodeCircle" presStyleLbl="alignNode1" presStyleIdx="6" presStyleCnt="12">
        <dgm:presLayoutVars>
          <dgm:chMax val="0"/>
          <dgm:bulletEnabled/>
        </dgm:presLayoutVars>
      </dgm:prSet>
      <dgm:spPr/>
      <dgm:t>
        <a:bodyPr/>
        <a:lstStyle/>
        <a:p>
          <a:endParaRPr lang="en-US"/>
        </a:p>
      </dgm:t>
    </dgm:pt>
    <dgm:pt modelId="{57F1E76C-A5A7-4825-8482-A8E2819E56AA}" type="pres">
      <dgm:prSet presAssocID="{01486793-5205-4832-B207-FF460A392A7D}" presName="bottomLine" presStyleLbl="alignNode1" presStyleIdx="7" presStyleCnt="12">
        <dgm:presLayoutVars/>
      </dgm:prSet>
      <dgm:spPr/>
    </dgm:pt>
    <dgm:pt modelId="{092B7860-43BD-4E12-B8A4-F64CFBAD0F23}" type="pres">
      <dgm:prSet presAssocID="{01486793-5205-4832-B207-FF460A392A7D}" presName="nodeText" presStyleLbl="bgAccFollowNode1" presStyleIdx="3" presStyleCnt="6">
        <dgm:presLayoutVars>
          <dgm:bulletEnabled val="1"/>
        </dgm:presLayoutVars>
      </dgm:prSet>
      <dgm:spPr/>
      <dgm:t>
        <a:bodyPr/>
        <a:lstStyle/>
        <a:p>
          <a:endParaRPr lang="en-US"/>
        </a:p>
      </dgm:t>
    </dgm:pt>
    <dgm:pt modelId="{40867A0D-F27B-4855-AC2C-FCA3BC14C4A6}" type="pres">
      <dgm:prSet presAssocID="{8C26A584-DE38-4A12-A37A-C583446DB5FA}" presName="sibTrans" presStyleCnt="0"/>
      <dgm:spPr/>
    </dgm:pt>
    <dgm:pt modelId="{F3F5944B-DD25-47F8-84A5-366676788521}" type="pres">
      <dgm:prSet presAssocID="{484E05B9-B271-4C31-A106-C5468866FD86}" presName="compositeNode" presStyleCnt="0">
        <dgm:presLayoutVars>
          <dgm:bulletEnabled val="1"/>
        </dgm:presLayoutVars>
      </dgm:prSet>
      <dgm:spPr/>
    </dgm:pt>
    <dgm:pt modelId="{265B10D1-246B-400A-8FF7-962CD382DE60}" type="pres">
      <dgm:prSet presAssocID="{484E05B9-B271-4C31-A106-C5468866FD86}" presName="bgRect" presStyleLbl="bgAccFollowNode1" presStyleIdx="4" presStyleCnt="6"/>
      <dgm:spPr/>
      <dgm:t>
        <a:bodyPr/>
        <a:lstStyle/>
        <a:p>
          <a:endParaRPr lang="en-US"/>
        </a:p>
      </dgm:t>
    </dgm:pt>
    <dgm:pt modelId="{81A42375-6CEB-4708-9349-53602EBD336A}" type="pres">
      <dgm:prSet presAssocID="{208AD6CC-E373-47A4-B32D-D43756D31A4D}" presName="sibTransNodeCircle" presStyleLbl="alignNode1" presStyleIdx="8" presStyleCnt="12">
        <dgm:presLayoutVars>
          <dgm:chMax val="0"/>
          <dgm:bulletEnabled/>
        </dgm:presLayoutVars>
      </dgm:prSet>
      <dgm:spPr/>
      <dgm:t>
        <a:bodyPr/>
        <a:lstStyle/>
        <a:p>
          <a:endParaRPr lang="en-US"/>
        </a:p>
      </dgm:t>
    </dgm:pt>
    <dgm:pt modelId="{9183D732-2EA3-40CC-9A3C-316C989D44A8}" type="pres">
      <dgm:prSet presAssocID="{484E05B9-B271-4C31-A106-C5468866FD86}" presName="bottomLine" presStyleLbl="alignNode1" presStyleIdx="9" presStyleCnt="12">
        <dgm:presLayoutVars/>
      </dgm:prSet>
      <dgm:spPr/>
    </dgm:pt>
    <dgm:pt modelId="{8D5A8833-7B0A-4A21-9C1E-4CF1CF616F83}" type="pres">
      <dgm:prSet presAssocID="{484E05B9-B271-4C31-A106-C5468866FD86}" presName="nodeText" presStyleLbl="bgAccFollowNode1" presStyleIdx="4" presStyleCnt="6">
        <dgm:presLayoutVars>
          <dgm:bulletEnabled val="1"/>
        </dgm:presLayoutVars>
      </dgm:prSet>
      <dgm:spPr/>
      <dgm:t>
        <a:bodyPr/>
        <a:lstStyle/>
        <a:p>
          <a:endParaRPr lang="en-US"/>
        </a:p>
      </dgm:t>
    </dgm:pt>
    <dgm:pt modelId="{1AA5B14A-D4D4-4F96-BEC5-39D6D937816B}" type="pres">
      <dgm:prSet presAssocID="{208AD6CC-E373-47A4-B32D-D43756D31A4D}" presName="sibTrans" presStyleCnt="0"/>
      <dgm:spPr/>
    </dgm:pt>
    <dgm:pt modelId="{0729B9A1-195D-4AF1-AF6D-A25EEAF588DF}" type="pres">
      <dgm:prSet presAssocID="{176F9992-1D5E-42CF-8127-12777295C07E}" presName="compositeNode" presStyleCnt="0">
        <dgm:presLayoutVars>
          <dgm:bulletEnabled val="1"/>
        </dgm:presLayoutVars>
      </dgm:prSet>
      <dgm:spPr/>
    </dgm:pt>
    <dgm:pt modelId="{36D86C74-7FE2-4ED5-80F4-A0EEED565799}" type="pres">
      <dgm:prSet presAssocID="{176F9992-1D5E-42CF-8127-12777295C07E}" presName="bgRect" presStyleLbl="bgAccFollowNode1" presStyleIdx="5" presStyleCnt="6"/>
      <dgm:spPr/>
      <dgm:t>
        <a:bodyPr/>
        <a:lstStyle/>
        <a:p>
          <a:endParaRPr lang="en-US"/>
        </a:p>
      </dgm:t>
    </dgm:pt>
    <dgm:pt modelId="{BDC64E78-E649-4A81-9051-8EE98EC572A5}" type="pres">
      <dgm:prSet presAssocID="{DCC24F3C-C0ED-4C2B-87FB-4E8E71343E89}" presName="sibTransNodeCircle" presStyleLbl="alignNode1" presStyleIdx="10" presStyleCnt="12">
        <dgm:presLayoutVars>
          <dgm:chMax val="0"/>
          <dgm:bulletEnabled/>
        </dgm:presLayoutVars>
      </dgm:prSet>
      <dgm:spPr/>
      <dgm:t>
        <a:bodyPr/>
        <a:lstStyle/>
        <a:p>
          <a:endParaRPr lang="en-US"/>
        </a:p>
      </dgm:t>
    </dgm:pt>
    <dgm:pt modelId="{E6F9C7B7-E988-4E47-83DA-C739D90827BA}" type="pres">
      <dgm:prSet presAssocID="{176F9992-1D5E-42CF-8127-12777295C07E}" presName="bottomLine" presStyleLbl="alignNode1" presStyleIdx="11" presStyleCnt="12">
        <dgm:presLayoutVars/>
      </dgm:prSet>
      <dgm:spPr/>
    </dgm:pt>
    <dgm:pt modelId="{85033637-BB37-4F92-A962-3E5637C06117}" type="pres">
      <dgm:prSet presAssocID="{176F9992-1D5E-42CF-8127-12777295C07E}" presName="nodeText" presStyleLbl="bgAccFollowNode1" presStyleIdx="5" presStyleCnt="6">
        <dgm:presLayoutVars>
          <dgm:bulletEnabled val="1"/>
        </dgm:presLayoutVars>
      </dgm:prSet>
      <dgm:spPr/>
      <dgm:t>
        <a:bodyPr/>
        <a:lstStyle/>
        <a:p>
          <a:endParaRPr lang="en-US"/>
        </a:p>
      </dgm:t>
    </dgm:pt>
  </dgm:ptLst>
  <dgm:cxnLst>
    <dgm:cxn modelId="{EF769AB3-5410-4A43-9CAD-C716AD43EB19}" type="presOf" srcId="{FDFF5559-4AA8-4126-9459-C95E1DB7B49B}" destId="{F1C4A32B-B03E-41CF-9762-6455B6274935}" srcOrd="0" destOrd="0" presId="urn:microsoft.com/office/officeart/2016/7/layout/BasicLinearProcessNumbered"/>
    <dgm:cxn modelId="{4AB3DB1E-D001-42A2-8114-3CD6CCC3E1CF}" type="presOf" srcId="{25F695FF-8DCD-4FED-872B-0AD817908C45}" destId="{D23A4275-5667-4696-A7A0-F7A7AF6A3439}" srcOrd="0" destOrd="0" presId="urn:microsoft.com/office/officeart/2016/7/layout/BasicLinearProcessNumbered"/>
    <dgm:cxn modelId="{6BE9AFCB-9974-492F-8CFB-0F83010847A0}" type="presOf" srcId="{5EB193AC-12B2-4D24-BF1A-B67D92774331}" destId="{86AA8F59-D1BE-441C-8898-4044704E1C54}" srcOrd="0" destOrd="0" presId="urn:microsoft.com/office/officeart/2016/7/layout/BasicLinearProcessNumbered"/>
    <dgm:cxn modelId="{47CA79A8-84F3-4C22-B5F7-E34826FE903B}" type="presOf" srcId="{DCC24F3C-C0ED-4C2B-87FB-4E8E71343E89}" destId="{BDC64E78-E649-4A81-9051-8EE98EC572A5}" srcOrd="0" destOrd="0" presId="urn:microsoft.com/office/officeart/2016/7/layout/BasicLinearProcessNumbered"/>
    <dgm:cxn modelId="{CB39BF5A-146F-4C86-B3EA-EC36BBB4275B}" type="presOf" srcId="{484E05B9-B271-4C31-A106-C5468866FD86}" destId="{265B10D1-246B-400A-8FF7-962CD382DE60}" srcOrd="0" destOrd="0" presId="urn:microsoft.com/office/officeart/2016/7/layout/BasicLinearProcessNumbered"/>
    <dgm:cxn modelId="{32299064-A584-4A87-8F61-760FD4E6075F}" srcId="{5EB193AC-12B2-4D24-BF1A-B67D92774331}" destId="{484E05B9-B271-4C31-A106-C5468866FD86}" srcOrd="4" destOrd="0" parTransId="{79C837DC-6CB7-4639-905F-671DD4B2030C}" sibTransId="{208AD6CC-E373-47A4-B32D-D43756D31A4D}"/>
    <dgm:cxn modelId="{53C24A29-48CF-4438-B847-517A44B3D0D2}" type="presOf" srcId="{484E05B9-B271-4C31-A106-C5468866FD86}" destId="{8D5A8833-7B0A-4A21-9C1E-4CF1CF616F83}" srcOrd="1" destOrd="0" presId="urn:microsoft.com/office/officeart/2016/7/layout/BasicLinearProcessNumbered"/>
    <dgm:cxn modelId="{4BA974C3-58FE-4522-BA2D-6FA75D3CE76E}" type="presOf" srcId="{176F9992-1D5E-42CF-8127-12777295C07E}" destId="{85033637-BB37-4F92-A962-3E5637C06117}" srcOrd="1" destOrd="0" presId="urn:microsoft.com/office/officeart/2016/7/layout/BasicLinearProcessNumbered"/>
    <dgm:cxn modelId="{8AF7B031-4A81-4F5F-B170-9BBE824DF043}" type="presOf" srcId="{0DDA84CA-BEFD-489B-8F7E-2E0F950302B9}" destId="{5E912717-A057-4E03-8E17-961742EF7770}" srcOrd="0" destOrd="0" presId="urn:microsoft.com/office/officeart/2016/7/layout/BasicLinearProcessNumbered"/>
    <dgm:cxn modelId="{2633036D-5F8E-4791-AF6A-F0A4389C3CEC}" type="presOf" srcId="{208AD6CC-E373-47A4-B32D-D43756D31A4D}" destId="{81A42375-6CEB-4708-9349-53602EBD336A}" srcOrd="0" destOrd="0" presId="urn:microsoft.com/office/officeart/2016/7/layout/BasicLinearProcessNumbered"/>
    <dgm:cxn modelId="{802125E2-1DF9-4474-8778-8259F3C22ADC}" srcId="{5EB193AC-12B2-4D24-BF1A-B67D92774331}" destId="{0DDA84CA-BEFD-489B-8F7E-2E0F950302B9}" srcOrd="1" destOrd="0" parTransId="{DAFFE8F6-5933-421C-8F4F-0287F210E070}" sibTransId="{794B5C02-20B7-45F4-AF58-A8879B1EA942}"/>
    <dgm:cxn modelId="{A555E2EA-0531-4696-B9EF-468C218C9CC1}" srcId="{5EB193AC-12B2-4D24-BF1A-B67D92774331}" destId="{25F695FF-8DCD-4FED-872B-0AD817908C45}" srcOrd="0" destOrd="0" parTransId="{EB8EED63-74DB-44B7-BC24-AE3DEB95966F}" sibTransId="{FDFF5559-4AA8-4126-9459-C95E1DB7B49B}"/>
    <dgm:cxn modelId="{EDBB6BA2-29BB-4133-B023-A027E3A8B82D}" type="presOf" srcId="{01486793-5205-4832-B207-FF460A392A7D}" destId="{F0D177A4-38CF-4D9D-891F-134BCADCD039}" srcOrd="0" destOrd="0" presId="urn:microsoft.com/office/officeart/2016/7/layout/BasicLinearProcessNumbered"/>
    <dgm:cxn modelId="{F8843A15-DE27-45C9-BE33-837AEE9B43E6}" srcId="{5EB193AC-12B2-4D24-BF1A-B67D92774331}" destId="{176F9992-1D5E-42CF-8127-12777295C07E}" srcOrd="5" destOrd="0" parTransId="{388B5326-6479-4CCA-820C-6B50472D4230}" sibTransId="{DCC24F3C-C0ED-4C2B-87FB-4E8E71343E89}"/>
    <dgm:cxn modelId="{FD3294E5-6EC5-405B-A88F-57CA0122DBC0}" srcId="{5EB193AC-12B2-4D24-BF1A-B67D92774331}" destId="{08508368-7301-4C5C-9B44-1FB531DC0D88}" srcOrd="2" destOrd="0" parTransId="{359E3B87-2F66-437E-8BF9-5F753CE3FB92}" sibTransId="{541BEF7D-594F-4229-917A-5AA9F1590644}"/>
    <dgm:cxn modelId="{83CD3A3F-8EF6-4B32-80D7-98932159E919}" type="presOf" srcId="{01486793-5205-4832-B207-FF460A392A7D}" destId="{092B7860-43BD-4E12-B8A4-F64CFBAD0F23}" srcOrd="1" destOrd="0" presId="urn:microsoft.com/office/officeart/2016/7/layout/BasicLinearProcessNumbered"/>
    <dgm:cxn modelId="{7869C2C5-B996-4F6C-A318-82096FF40467}" type="presOf" srcId="{8C26A584-DE38-4A12-A37A-C583446DB5FA}" destId="{69DE3124-298A-4EA5-8D8C-34C678FA0A88}" srcOrd="0" destOrd="0" presId="urn:microsoft.com/office/officeart/2016/7/layout/BasicLinearProcessNumbered"/>
    <dgm:cxn modelId="{24053E2C-A4C0-4803-84AD-BF6B8A0950C6}" type="presOf" srcId="{0DDA84CA-BEFD-489B-8F7E-2E0F950302B9}" destId="{DCADD160-02F4-4A04-ACC9-FE0203ECD5ED}" srcOrd="1" destOrd="0" presId="urn:microsoft.com/office/officeart/2016/7/layout/BasicLinearProcessNumbered"/>
    <dgm:cxn modelId="{AA770BEC-6976-4E72-BA49-8F5B2645404E}" srcId="{5EB193AC-12B2-4D24-BF1A-B67D92774331}" destId="{01486793-5205-4832-B207-FF460A392A7D}" srcOrd="3" destOrd="0" parTransId="{F5B4C37F-9983-4079-9CCF-F35277CFDAB9}" sibTransId="{8C26A584-DE38-4A12-A37A-C583446DB5FA}"/>
    <dgm:cxn modelId="{885DAEF8-84E3-4436-844F-DCBDE0E0FEAD}" type="presOf" srcId="{08508368-7301-4C5C-9B44-1FB531DC0D88}" destId="{B647A8DC-BB5C-4E93-BCCE-ED8D4CEB6EB0}" srcOrd="0" destOrd="0" presId="urn:microsoft.com/office/officeart/2016/7/layout/BasicLinearProcessNumbered"/>
    <dgm:cxn modelId="{946874A8-1477-407C-87AC-C5226D2107D7}" type="presOf" srcId="{08508368-7301-4C5C-9B44-1FB531DC0D88}" destId="{FDBC9700-A7DE-45E5-8D7E-1949597CD0FA}" srcOrd="1" destOrd="0" presId="urn:microsoft.com/office/officeart/2016/7/layout/BasicLinearProcessNumbered"/>
    <dgm:cxn modelId="{A2437236-284B-44EE-9230-269BA837D8E7}" type="presOf" srcId="{25F695FF-8DCD-4FED-872B-0AD817908C45}" destId="{41DCC39F-65A5-475D-A706-C10137380CE5}" srcOrd="1" destOrd="0" presId="urn:microsoft.com/office/officeart/2016/7/layout/BasicLinearProcessNumbered"/>
    <dgm:cxn modelId="{0E1998AC-BED0-471D-A44F-66379AFC2290}" type="presOf" srcId="{794B5C02-20B7-45F4-AF58-A8879B1EA942}" destId="{2CA28279-FD63-4E3D-A1DF-F403EC0FCCAD}" srcOrd="0" destOrd="0" presId="urn:microsoft.com/office/officeart/2016/7/layout/BasicLinearProcessNumbered"/>
    <dgm:cxn modelId="{08DE3D08-F8CA-448F-9B3E-65075E45608F}" type="presOf" srcId="{541BEF7D-594F-4229-917A-5AA9F1590644}" destId="{F03E1DF2-247C-45BC-AB1D-E913954AC444}" srcOrd="0" destOrd="0" presId="urn:microsoft.com/office/officeart/2016/7/layout/BasicLinearProcessNumbered"/>
    <dgm:cxn modelId="{C6DC7124-C128-4475-9D3E-8238A16F8464}" type="presOf" srcId="{176F9992-1D5E-42CF-8127-12777295C07E}" destId="{36D86C74-7FE2-4ED5-80F4-A0EEED565799}" srcOrd="0" destOrd="0" presId="urn:microsoft.com/office/officeart/2016/7/layout/BasicLinearProcessNumbered"/>
    <dgm:cxn modelId="{0AC7687C-5E14-49F9-AEB0-1F942FA1FC80}" type="presParOf" srcId="{86AA8F59-D1BE-441C-8898-4044704E1C54}" destId="{F557BE90-158D-4FED-AE6D-80D0E91FDC5D}" srcOrd="0" destOrd="0" presId="urn:microsoft.com/office/officeart/2016/7/layout/BasicLinearProcessNumbered"/>
    <dgm:cxn modelId="{AD9DD30C-FC72-4C3E-A298-73EF4D2E7697}" type="presParOf" srcId="{F557BE90-158D-4FED-AE6D-80D0E91FDC5D}" destId="{D23A4275-5667-4696-A7A0-F7A7AF6A3439}" srcOrd="0" destOrd="0" presId="urn:microsoft.com/office/officeart/2016/7/layout/BasicLinearProcessNumbered"/>
    <dgm:cxn modelId="{D8FB1E6D-58D2-4E07-B306-E49CC4ED4688}" type="presParOf" srcId="{F557BE90-158D-4FED-AE6D-80D0E91FDC5D}" destId="{F1C4A32B-B03E-41CF-9762-6455B6274935}" srcOrd="1" destOrd="0" presId="urn:microsoft.com/office/officeart/2016/7/layout/BasicLinearProcessNumbered"/>
    <dgm:cxn modelId="{6FBE5AF1-71FB-4030-A49F-97FE8EBB348D}" type="presParOf" srcId="{F557BE90-158D-4FED-AE6D-80D0E91FDC5D}" destId="{22B85671-C796-4508-BF4B-0B85306A2900}" srcOrd="2" destOrd="0" presId="urn:microsoft.com/office/officeart/2016/7/layout/BasicLinearProcessNumbered"/>
    <dgm:cxn modelId="{909EB67B-65FD-4158-A427-01637DB181DD}" type="presParOf" srcId="{F557BE90-158D-4FED-AE6D-80D0E91FDC5D}" destId="{41DCC39F-65A5-475D-A706-C10137380CE5}" srcOrd="3" destOrd="0" presId="urn:microsoft.com/office/officeart/2016/7/layout/BasicLinearProcessNumbered"/>
    <dgm:cxn modelId="{790E9A40-71B3-4C56-B839-C64F51A35F7A}" type="presParOf" srcId="{86AA8F59-D1BE-441C-8898-4044704E1C54}" destId="{D96433C9-8A1A-43E2-A46B-8AD28028B037}" srcOrd="1" destOrd="0" presId="urn:microsoft.com/office/officeart/2016/7/layout/BasicLinearProcessNumbered"/>
    <dgm:cxn modelId="{4F01873C-7E41-4793-9015-B59BD2F8CC4C}" type="presParOf" srcId="{86AA8F59-D1BE-441C-8898-4044704E1C54}" destId="{0380284A-6F8D-4231-B4B9-252509FE8DBE}" srcOrd="2" destOrd="0" presId="urn:microsoft.com/office/officeart/2016/7/layout/BasicLinearProcessNumbered"/>
    <dgm:cxn modelId="{CFDAA372-1BAD-4EF3-A003-A4DA91326B44}" type="presParOf" srcId="{0380284A-6F8D-4231-B4B9-252509FE8DBE}" destId="{5E912717-A057-4E03-8E17-961742EF7770}" srcOrd="0" destOrd="0" presId="urn:microsoft.com/office/officeart/2016/7/layout/BasicLinearProcessNumbered"/>
    <dgm:cxn modelId="{3D0DCE69-DAF9-4E0B-A59D-1332F90ECB7B}" type="presParOf" srcId="{0380284A-6F8D-4231-B4B9-252509FE8DBE}" destId="{2CA28279-FD63-4E3D-A1DF-F403EC0FCCAD}" srcOrd="1" destOrd="0" presId="urn:microsoft.com/office/officeart/2016/7/layout/BasicLinearProcessNumbered"/>
    <dgm:cxn modelId="{9159BF9A-CE84-44D3-B9E5-2FA5CBB22076}" type="presParOf" srcId="{0380284A-6F8D-4231-B4B9-252509FE8DBE}" destId="{BBE671C4-E49A-458E-887C-A0E65917BB69}" srcOrd="2" destOrd="0" presId="urn:microsoft.com/office/officeart/2016/7/layout/BasicLinearProcessNumbered"/>
    <dgm:cxn modelId="{C872D875-B07F-4550-ACA6-08C886859F1C}" type="presParOf" srcId="{0380284A-6F8D-4231-B4B9-252509FE8DBE}" destId="{DCADD160-02F4-4A04-ACC9-FE0203ECD5ED}" srcOrd="3" destOrd="0" presId="urn:microsoft.com/office/officeart/2016/7/layout/BasicLinearProcessNumbered"/>
    <dgm:cxn modelId="{56626891-67F0-4548-9964-F6AB86BCBE35}" type="presParOf" srcId="{86AA8F59-D1BE-441C-8898-4044704E1C54}" destId="{681819B3-3FEE-4836-AF31-AE3BFF612CB9}" srcOrd="3" destOrd="0" presId="urn:microsoft.com/office/officeart/2016/7/layout/BasicLinearProcessNumbered"/>
    <dgm:cxn modelId="{C4EB41AE-9268-45C2-A15F-6CFC71167E61}" type="presParOf" srcId="{86AA8F59-D1BE-441C-8898-4044704E1C54}" destId="{D9BCCC8B-65AB-4556-B9AA-53CA9833ECD3}" srcOrd="4" destOrd="0" presId="urn:microsoft.com/office/officeart/2016/7/layout/BasicLinearProcessNumbered"/>
    <dgm:cxn modelId="{5D2B382A-EFB7-4486-95EF-C939380A134F}" type="presParOf" srcId="{D9BCCC8B-65AB-4556-B9AA-53CA9833ECD3}" destId="{B647A8DC-BB5C-4E93-BCCE-ED8D4CEB6EB0}" srcOrd="0" destOrd="0" presId="urn:microsoft.com/office/officeart/2016/7/layout/BasicLinearProcessNumbered"/>
    <dgm:cxn modelId="{4FEADE9B-DEB1-4BCF-A1CB-A847CDD74BA4}" type="presParOf" srcId="{D9BCCC8B-65AB-4556-B9AA-53CA9833ECD3}" destId="{F03E1DF2-247C-45BC-AB1D-E913954AC444}" srcOrd="1" destOrd="0" presId="urn:microsoft.com/office/officeart/2016/7/layout/BasicLinearProcessNumbered"/>
    <dgm:cxn modelId="{EBD42579-EBD9-4233-9A7B-B53FD617E991}" type="presParOf" srcId="{D9BCCC8B-65AB-4556-B9AA-53CA9833ECD3}" destId="{FC32C52B-F53A-4B07-9127-0A52F476A029}" srcOrd="2" destOrd="0" presId="urn:microsoft.com/office/officeart/2016/7/layout/BasicLinearProcessNumbered"/>
    <dgm:cxn modelId="{C3AAB34C-053A-4B63-87C1-85F1AC9E4419}" type="presParOf" srcId="{D9BCCC8B-65AB-4556-B9AA-53CA9833ECD3}" destId="{FDBC9700-A7DE-45E5-8D7E-1949597CD0FA}" srcOrd="3" destOrd="0" presId="urn:microsoft.com/office/officeart/2016/7/layout/BasicLinearProcessNumbered"/>
    <dgm:cxn modelId="{DE7FC373-7ABC-4F9D-A265-AB101785A8FD}" type="presParOf" srcId="{86AA8F59-D1BE-441C-8898-4044704E1C54}" destId="{C2CD3B87-1F3F-403B-A7B3-38019BA83634}" srcOrd="5" destOrd="0" presId="urn:microsoft.com/office/officeart/2016/7/layout/BasicLinearProcessNumbered"/>
    <dgm:cxn modelId="{7C7E6AEF-BBCC-47C5-BE8C-E56AA117136F}" type="presParOf" srcId="{86AA8F59-D1BE-441C-8898-4044704E1C54}" destId="{5C5FEBDA-07FA-4AD5-98BB-64C8E98A7388}" srcOrd="6" destOrd="0" presId="urn:microsoft.com/office/officeart/2016/7/layout/BasicLinearProcessNumbered"/>
    <dgm:cxn modelId="{AB0D4B83-B53B-46A5-8A7F-CE7DF8D27EE6}" type="presParOf" srcId="{5C5FEBDA-07FA-4AD5-98BB-64C8E98A7388}" destId="{F0D177A4-38CF-4D9D-891F-134BCADCD039}" srcOrd="0" destOrd="0" presId="urn:microsoft.com/office/officeart/2016/7/layout/BasicLinearProcessNumbered"/>
    <dgm:cxn modelId="{3DD01478-A018-49F6-A1A5-C690CA10A086}" type="presParOf" srcId="{5C5FEBDA-07FA-4AD5-98BB-64C8E98A7388}" destId="{69DE3124-298A-4EA5-8D8C-34C678FA0A88}" srcOrd="1" destOrd="0" presId="urn:microsoft.com/office/officeart/2016/7/layout/BasicLinearProcessNumbered"/>
    <dgm:cxn modelId="{51C092BF-F771-4368-872A-D6ECEBC5F53C}" type="presParOf" srcId="{5C5FEBDA-07FA-4AD5-98BB-64C8E98A7388}" destId="{57F1E76C-A5A7-4825-8482-A8E2819E56AA}" srcOrd="2" destOrd="0" presId="urn:microsoft.com/office/officeart/2016/7/layout/BasicLinearProcessNumbered"/>
    <dgm:cxn modelId="{069FBB91-B8C3-4D38-9314-986F65E527EC}" type="presParOf" srcId="{5C5FEBDA-07FA-4AD5-98BB-64C8E98A7388}" destId="{092B7860-43BD-4E12-B8A4-F64CFBAD0F23}" srcOrd="3" destOrd="0" presId="urn:microsoft.com/office/officeart/2016/7/layout/BasicLinearProcessNumbered"/>
    <dgm:cxn modelId="{4386B431-9BDD-4D64-AFA5-E9871E629337}" type="presParOf" srcId="{86AA8F59-D1BE-441C-8898-4044704E1C54}" destId="{40867A0D-F27B-4855-AC2C-FCA3BC14C4A6}" srcOrd="7" destOrd="0" presId="urn:microsoft.com/office/officeart/2016/7/layout/BasicLinearProcessNumbered"/>
    <dgm:cxn modelId="{45E61633-CF90-40D3-BCA9-35B8ABB5026B}" type="presParOf" srcId="{86AA8F59-D1BE-441C-8898-4044704E1C54}" destId="{F3F5944B-DD25-47F8-84A5-366676788521}" srcOrd="8" destOrd="0" presId="urn:microsoft.com/office/officeart/2016/7/layout/BasicLinearProcessNumbered"/>
    <dgm:cxn modelId="{200E4272-FF18-439E-AAC7-F3A5CCE735CC}" type="presParOf" srcId="{F3F5944B-DD25-47F8-84A5-366676788521}" destId="{265B10D1-246B-400A-8FF7-962CD382DE60}" srcOrd="0" destOrd="0" presId="urn:microsoft.com/office/officeart/2016/7/layout/BasicLinearProcessNumbered"/>
    <dgm:cxn modelId="{4003F14A-0D7D-4E2C-B6DF-BBF67EA75605}" type="presParOf" srcId="{F3F5944B-DD25-47F8-84A5-366676788521}" destId="{81A42375-6CEB-4708-9349-53602EBD336A}" srcOrd="1" destOrd="0" presId="urn:microsoft.com/office/officeart/2016/7/layout/BasicLinearProcessNumbered"/>
    <dgm:cxn modelId="{389CFA9E-9F25-45B2-933A-62A7E963D325}" type="presParOf" srcId="{F3F5944B-DD25-47F8-84A5-366676788521}" destId="{9183D732-2EA3-40CC-9A3C-316C989D44A8}" srcOrd="2" destOrd="0" presId="urn:microsoft.com/office/officeart/2016/7/layout/BasicLinearProcessNumbered"/>
    <dgm:cxn modelId="{0E8498C7-1C3C-4F4C-B0A6-BF9C07D4790B}" type="presParOf" srcId="{F3F5944B-DD25-47F8-84A5-366676788521}" destId="{8D5A8833-7B0A-4A21-9C1E-4CF1CF616F83}" srcOrd="3" destOrd="0" presId="urn:microsoft.com/office/officeart/2016/7/layout/BasicLinearProcessNumbered"/>
    <dgm:cxn modelId="{E1B42A15-9B4F-435D-A140-408E888ED1AE}" type="presParOf" srcId="{86AA8F59-D1BE-441C-8898-4044704E1C54}" destId="{1AA5B14A-D4D4-4F96-BEC5-39D6D937816B}" srcOrd="9" destOrd="0" presId="urn:microsoft.com/office/officeart/2016/7/layout/BasicLinearProcessNumbered"/>
    <dgm:cxn modelId="{2BFF0B2D-233A-42F8-8188-4E384F962223}" type="presParOf" srcId="{86AA8F59-D1BE-441C-8898-4044704E1C54}" destId="{0729B9A1-195D-4AF1-AF6D-A25EEAF588DF}" srcOrd="10" destOrd="0" presId="urn:microsoft.com/office/officeart/2016/7/layout/BasicLinearProcessNumbered"/>
    <dgm:cxn modelId="{EE1CFA95-4E2D-472C-A2E3-7562BD89F2A7}" type="presParOf" srcId="{0729B9A1-195D-4AF1-AF6D-A25EEAF588DF}" destId="{36D86C74-7FE2-4ED5-80F4-A0EEED565799}" srcOrd="0" destOrd="0" presId="urn:microsoft.com/office/officeart/2016/7/layout/BasicLinearProcessNumbered"/>
    <dgm:cxn modelId="{859835E8-4619-425E-96C3-30600096C37B}" type="presParOf" srcId="{0729B9A1-195D-4AF1-AF6D-A25EEAF588DF}" destId="{BDC64E78-E649-4A81-9051-8EE98EC572A5}" srcOrd="1" destOrd="0" presId="urn:microsoft.com/office/officeart/2016/7/layout/BasicLinearProcessNumbered"/>
    <dgm:cxn modelId="{4DE3A027-7837-49D4-A928-FCDA1B2EBC17}" type="presParOf" srcId="{0729B9A1-195D-4AF1-AF6D-A25EEAF588DF}" destId="{E6F9C7B7-E988-4E47-83DA-C739D90827BA}" srcOrd="2" destOrd="0" presId="urn:microsoft.com/office/officeart/2016/7/layout/BasicLinearProcessNumbered"/>
    <dgm:cxn modelId="{A46F2F50-A1DB-45B5-84CD-28476E8F3DD1}" type="presParOf" srcId="{0729B9A1-195D-4AF1-AF6D-A25EEAF588DF}" destId="{85033637-BB37-4F92-A962-3E5637C06117}"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D98175C-6E96-4E99-B6B0-AC55359AB68B}"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00828091-D39B-45D9-9BFD-F236446FD7D0}">
      <dgm:prSet custT="1"/>
      <dgm:spPr>
        <a:solidFill>
          <a:srgbClr val="33679B"/>
        </a:solidFill>
      </dgm:spPr>
      <dgm:t>
        <a:bodyPr/>
        <a:lstStyle/>
        <a:p>
          <a:r>
            <a:rPr lang="en-US" sz="1800">
              <a:latin typeface="Myriad Pro"/>
            </a:rPr>
            <a:t>Good seed is the foundation</a:t>
          </a:r>
        </a:p>
      </dgm:t>
    </dgm:pt>
    <dgm:pt modelId="{52169143-1E17-411B-B1D1-B72FE8DB2C48}" type="parTrans" cxnId="{E3D7C59F-AB97-4343-9094-6139FFE4B6A7}">
      <dgm:prSet/>
      <dgm:spPr/>
      <dgm:t>
        <a:bodyPr/>
        <a:lstStyle/>
        <a:p>
          <a:endParaRPr lang="en-US" sz="1800">
            <a:latin typeface="Myriad Pro"/>
          </a:endParaRPr>
        </a:p>
      </dgm:t>
    </dgm:pt>
    <dgm:pt modelId="{5EEE5544-E5F1-49AD-A2C6-C0987771DDE2}" type="sibTrans" cxnId="{E3D7C59F-AB97-4343-9094-6139FFE4B6A7}">
      <dgm:prSet/>
      <dgm:spPr/>
      <dgm:t>
        <a:bodyPr/>
        <a:lstStyle/>
        <a:p>
          <a:endParaRPr lang="en-US" sz="1800">
            <a:latin typeface="Myriad Pro"/>
          </a:endParaRPr>
        </a:p>
      </dgm:t>
    </dgm:pt>
    <dgm:pt modelId="{602A48E6-BDB8-4CE2-85AD-6AA0BCAC36F1}">
      <dgm:prSet custT="1"/>
      <dgm:spPr>
        <a:solidFill>
          <a:srgbClr val="86D1D1"/>
        </a:solidFill>
      </dgm:spPr>
      <dgm:t>
        <a:bodyPr/>
        <a:lstStyle/>
        <a:p>
          <a:r>
            <a:rPr lang="en-US" sz="1800">
              <a:latin typeface="Myriad Pro"/>
            </a:rPr>
            <a:t>How do you read a seed catalog?</a:t>
          </a:r>
        </a:p>
      </dgm:t>
    </dgm:pt>
    <dgm:pt modelId="{0F2645BB-A22F-495E-8C43-7FE602EE4093}" type="parTrans" cxnId="{0A3E8765-ABFF-4710-A6A9-C4F827652BF3}">
      <dgm:prSet/>
      <dgm:spPr/>
      <dgm:t>
        <a:bodyPr/>
        <a:lstStyle/>
        <a:p>
          <a:endParaRPr lang="en-US" sz="1800">
            <a:latin typeface="Myriad Pro"/>
          </a:endParaRPr>
        </a:p>
      </dgm:t>
    </dgm:pt>
    <dgm:pt modelId="{1B3FB395-74EC-4822-AF30-4C3472B0FE01}" type="sibTrans" cxnId="{0A3E8765-ABFF-4710-A6A9-C4F827652BF3}">
      <dgm:prSet/>
      <dgm:spPr/>
      <dgm:t>
        <a:bodyPr/>
        <a:lstStyle/>
        <a:p>
          <a:endParaRPr lang="en-US" sz="1800">
            <a:latin typeface="Myriad Pro"/>
          </a:endParaRPr>
        </a:p>
      </dgm:t>
    </dgm:pt>
    <dgm:pt modelId="{98FC03BB-C9FB-46F1-96CE-F7F0BEE0B216}">
      <dgm:prSet custT="1"/>
      <dgm:spPr>
        <a:solidFill>
          <a:srgbClr val="7EC244"/>
        </a:solidFill>
      </dgm:spPr>
      <dgm:t>
        <a:bodyPr/>
        <a:lstStyle/>
        <a:p>
          <a:r>
            <a:rPr lang="en-US" sz="1800" dirty="0">
              <a:latin typeface="Myriad Pro"/>
            </a:rPr>
            <a:t>How do you make selections?</a:t>
          </a:r>
        </a:p>
      </dgm:t>
    </dgm:pt>
    <dgm:pt modelId="{5922CBB4-EFC0-406A-B30F-D8FCA42608B3}" type="parTrans" cxnId="{D8F88CC8-8C06-45B3-AD36-624728F99A15}">
      <dgm:prSet/>
      <dgm:spPr/>
      <dgm:t>
        <a:bodyPr/>
        <a:lstStyle/>
        <a:p>
          <a:endParaRPr lang="en-US" sz="1800">
            <a:latin typeface="Myriad Pro"/>
          </a:endParaRPr>
        </a:p>
      </dgm:t>
    </dgm:pt>
    <dgm:pt modelId="{D463DB86-9509-4738-8372-6A3065172E7F}" type="sibTrans" cxnId="{D8F88CC8-8C06-45B3-AD36-624728F99A15}">
      <dgm:prSet/>
      <dgm:spPr/>
      <dgm:t>
        <a:bodyPr/>
        <a:lstStyle/>
        <a:p>
          <a:endParaRPr lang="en-US" sz="1800">
            <a:latin typeface="Myriad Pro"/>
          </a:endParaRPr>
        </a:p>
      </dgm:t>
    </dgm:pt>
    <dgm:pt modelId="{6EEC18F3-39FD-4E82-8EA9-FFB61F402100}">
      <dgm:prSet custT="1"/>
      <dgm:spPr>
        <a:solidFill>
          <a:srgbClr val="1A6131"/>
        </a:solidFill>
      </dgm:spPr>
      <dgm:t>
        <a:bodyPr/>
        <a:lstStyle/>
        <a:p>
          <a:r>
            <a:rPr lang="en-US" sz="1800">
              <a:latin typeface="Myriad Pro"/>
            </a:rPr>
            <a:t>What are some good sources of quality seed?</a:t>
          </a:r>
        </a:p>
      </dgm:t>
    </dgm:pt>
    <dgm:pt modelId="{63F0C5D8-63D0-438F-9AFE-3EF3B713CC9F}" type="parTrans" cxnId="{1CA786C5-68CA-4596-9D06-0E75D2BC4684}">
      <dgm:prSet/>
      <dgm:spPr/>
      <dgm:t>
        <a:bodyPr/>
        <a:lstStyle/>
        <a:p>
          <a:endParaRPr lang="en-US" sz="1800">
            <a:latin typeface="Myriad Pro"/>
          </a:endParaRPr>
        </a:p>
      </dgm:t>
    </dgm:pt>
    <dgm:pt modelId="{8C43F093-82B9-491F-A256-CE4175F701C1}" type="sibTrans" cxnId="{1CA786C5-68CA-4596-9D06-0E75D2BC4684}">
      <dgm:prSet/>
      <dgm:spPr/>
      <dgm:t>
        <a:bodyPr/>
        <a:lstStyle/>
        <a:p>
          <a:endParaRPr lang="en-US" sz="1800">
            <a:latin typeface="Myriad Pro"/>
          </a:endParaRPr>
        </a:p>
      </dgm:t>
    </dgm:pt>
    <dgm:pt modelId="{41F96D1E-70BE-41DD-A38E-1E141A95DE31}">
      <dgm:prSet custT="1"/>
      <dgm:spPr>
        <a:solidFill>
          <a:srgbClr val="4D4D4F"/>
        </a:solidFill>
      </dgm:spPr>
      <dgm:t>
        <a:bodyPr/>
        <a:lstStyle/>
        <a:p>
          <a:r>
            <a:rPr lang="en-US" sz="1800">
              <a:latin typeface="Myriad Pro"/>
            </a:rPr>
            <a:t>Can I save my own seed?</a:t>
          </a:r>
        </a:p>
      </dgm:t>
    </dgm:pt>
    <dgm:pt modelId="{3473A972-C518-4A3F-B544-190B8582E580}" type="parTrans" cxnId="{4C601C78-0EC7-4AF8-86E3-748FE4C75C03}">
      <dgm:prSet/>
      <dgm:spPr/>
      <dgm:t>
        <a:bodyPr/>
        <a:lstStyle/>
        <a:p>
          <a:endParaRPr lang="en-US" sz="1800">
            <a:latin typeface="Myriad Pro"/>
          </a:endParaRPr>
        </a:p>
      </dgm:t>
    </dgm:pt>
    <dgm:pt modelId="{DAEAFA0D-B9C4-48EF-9C3F-09D2C235D740}" type="sibTrans" cxnId="{4C601C78-0EC7-4AF8-86E3-748FE4C75C03}">
      <dgm:prSet/>
      <dgm:spPr/>
      <dgm:t>
        <a:bodyPr/>
        <a:lstStyle/>
        <a:p>
          <a:endParaRPr lang="en-US" sz="1800">
            <a:latin typeface="Myriad Pro"/>
          </a:endParaRPr>
        </a:p>
      </dgm:t>
    </dgm:pt>
    <dgm:pt modelId="{0238643B-102F-4E92-867F-86BB6628FC20}" type="pres">
      <dgm:prSet presAssocID="{5D98175C-6E96-4E99-B6B0-AC55359AB68B}" presName="diagram" presStyleCnt="0">
        <dgm:presLayoutVars>
          <dgm:dir/>
          <dgm:resizeHandles val="exact"/>
        </dgm:presLayoutVars>
      </dgm:prSet>
      <dgm:spPr/>
      <dgm:t>
        <a:bodyPr/>
        <a:lstStyle/>
        <a:p>
          <a:endParaRPr lang="en-US"/>
        </a:p>
      </dgm:t>
    </dgm:pt>
    <dgm:pt modelId="{B90C8431-49CA-4EED-BD0A-43B426F9AF45}" type="pres">
      <dgm:prSet presAssocID="{00828091-D39B-45D9-9BFD-F236446FD7D0}" presName="node" presStyleLbl="node1" presStyleIdx="0" presStyleCnt="5">
        <dgm:presLayoutVars>
          <dgm:bulletEnabled val="1"/>
        </dgm:presLayoutVars>
      </dgm:prSet>
      <dgm:spPr/>
      <dgm:t>
        <a:bodyPr/>
        <a:lstStyle/>
        <a:p>
          <a:endParaRPr lang="en-US"/>
        </a:p>
      </dgm:t>
    </dgm:pt>
    <dgm:pt modelId="{BD85B388-86E7-4111-8733-23B8281CCE3A}" type="pres">
      <dgm:prSet presAssocID="{5EEE5544-E5F1-49AD-A2C6-C0987771DDE2}" presName="sibTrans" presStyleCnt="0"/>
      <dgm:spPr/>
    </dgm:pt>
    <dgm:pt modelId="{4808B143-FD1B-4711-B8E0-EC4E88A4A76E}" type="pres">
      <dgm:prSet presAssocID="{602A48E6-BDB8-4CE2-85AD-6AA0BCAC36F1}" presName="node" presStyleLbl="node1" presStyleIdx="1" presStyleCnt="5">
        <dgm:presLayoutVars>
          <dgm:bulletEnabled val="1"/>
        </dgm:presLayoutVars>
      </dgm:prSet>
      <dgm:spPr/>
      <dgm:t>
        <a:bodyPr/>
        <a:lstStyle/>
        <a:p>
          <a:endParaRPr lang="en-US"/>
        </a:p>
      </dgm:t>
    </dgm:pt>
    <dgm:pt modelId="{7D5214F0-14F2-4588-B5D8-2C20BAB5AA86}" type="pres">
      <dgm:prSet presAssocID="{1B3FB395-74EC-4822-AF30-4C3472B0FE01}" presName="sibTrans" presStyleCnt="0"/>
      <dgm:spPr/>
    </dgm:pt>
    <dgm:pt modelId="{CA0A6F3F-136B-434D-A511-96A8959050EF}" type="pres">
      <dgm:prSet presAssocID="{98FC03BB-C9FB-46F1-96CE-F7F0BEE0B216}" presName="node" presStyleLbl="node1" presStyleIdx="2" presStyleCnt="5">
        <dgm:presLayoutVars>
          <dgm:bulletEnabled val="1"/>
        </dgm:presLayoutVars>
      </dgm:prSet>
      <dgm:spPr/>
      <dgm:t>
        <a:bodyPr/>
        <a:lstStyle/>
        <a:p>
          <a:endParaRPr lang="en-US"/>
        </a:p>
      </dgm:t>
    </dgm:pt>
    <dgm:pt modelId="{D0B85ADD-51E7-4AE4-B860-B41DA0EEA9F8}" type="pres">
      <dgm:prSet presAssocID="{D463DB86-9509-4738-8372-6A3065172E7F}" presName="sibTrans" presStyleCnt="0"/>
      <dgm:spPr/>
    </dgm:pt>
    <dgm:pt modelId="{35146FB9-86F3-4262-8BB3-36E1CA1AAD0C}" type="pres">
      <dgm:prSet presAssocID="{6EEC18F3-39FD-4E82-8EA9-FFB61F402100}" presName="node" presStyleLbl="node1" presStyleIdx="3" presStyleCnt="5">
        <dgm:presLayoutVars>
          <dgm:bulletEnabled val="1"/>
        </dgm:presLayoutVars>
      </dgm:prSet>
      <dgm:spPr/>
      <dgm:t>
        <a:bodyPr/>
        <a:lstStyle/>
        <a:p>
          <a:endParaRPr lang="en-US"/>
        </a:p>
      </dgm:t>
    </dgm:pt>
    <dgm:pt modelId="{9ADE51C8-D29B-4AED-9F3A-5D6540BE90DF}" type="pres">
      <dgm:prSet presAssocID="{8C43F093-82B9-491F-A256-CE4175F701C1}" presName="sibTrans" presStyleCnt="0"/>
      <dgm:spPr/>
    </dgm:pt>
    <dgm:pt modelId="{604805E9-B387-42A3-ABDB-EAF012AD0561}" type="pres">
      <dgm:prSet presAssocID="{41F96D1E-70BE-41DD-A38E-1E141A95DE31}" presName="node" presStyleLbl="node1" presStyleIdx="4" presStyleCnt="5">
        <dgm:presLayoutVars>
          <dgm:bulletEnabled val="1"/>
        </dgm:presLayoutVars>
      </dgm:prSet>
      <dgm:spPr/>
      <dgm:t>
        <a:bodyPr/>
        <a:lstStyle/>
        <a:p>
          <a:endParaRPr lang="en-US"/>
        </a:p>
      </dgm:t>
    </dgm:pt>
  </dgm:ptLst>
  <dgm:cxnLst>
    <dgm:cxn modelId="{D8F88CC8-8C06-45B3-AD36-624728F99A15}" srcId="{5D98175C-6E96-4E99-B6B0-AC55359AB68B}" destId="{98FC03BB-C9FB-46F1-96CE-F7F0BEE0B216}" srcOrd="2" destOrd="0" parTransId="{5922CBB4-EFC0-406A-B30F-D8FCA42608B3}" sibTransId="{D463DB86-9509-4738-8372-6A3065172E7F}"/>
    <dgm:cxn modelId="{0CDD5551-0F3D-42DD-A07A-DD8CAC7AD48D}" type="presOf" srcId="{5D98175C-6E96-4E99-B6B0-AC55359AB68B}" destId="{0238643B-102F-4E92-867F-86BB6628FC20}" srcOrd="0" destOrd="0" presId="urn:microsoft.com/office/officeart/2005/8/layout/default"/>
    <dgm:cxn modelId="{4C601C78-0EC7-4AF8-86E3-748FE4C75C03}" srcId="{5D98175C-6E96-4E99-B6B0-AC55359AB68B}" destId="{41F96D1E-70BE-41DD-A38E-1E141A95DE31}" srcOrd="4" destOrd="0" parTransId="{3473A972-C518-4A3F-B544-190B8582E580}" sibTransId="{DAEAFA0D-B9C4-48EF-9C3F-09D2C235D740}"/>
    <dgm:cxn modelId="{E3D7C59F-AB97-4343-9094-6139FFE4B6A7}" srcId="{5D98175C-6E96-4E99-B6B0-AC55359AB68B}" destId="{00828091-D39B-45D9-9BFD-F236446FD7D0}" srcOrd="0" destOrd="0" parTransId="{52169143-1E17-411B-B1D1-B72FE8DB2C48}" sibTransId="{5EEE5544-E5F1-49AD-A2C6-C0987771DDE2}"/>
    <dgm:cxn modelId="{EE53A546-4B96-45B0-801C-8EE1A9A8F1C3}" type="presOf" srcId="{6EEC18F3-39FD-4E82-8EA9-FFB61F402100}" destId="{35146FB9-86F3-4262-8BB3-36E1CA1AAD0C}" srcOrd="0" destOrd="0" presId="urn:microsoft.com/office/officeart/2005/8/layout/default"/>
    <dgm:cxn modelId="{2EB16716-8888-4840-9B1F-60985B0458F1}" type="presOf" srcId="{98FC03BB-C9FB-46F1-96CE-F7F0BEE0B216}" destId="{CA0A6F3F-136B-434D-A511-96A8959050EF}" srcOrd="0" destOrd="0" presId="urn:microsoft.com/office/officeart/2005/8/layout/default"/>
    <dgm:cxn modelId="{E4ECBE7F-C140-45CC-8F7C-300D8F0CFCDE}" type="presOf" srcId="{41F96D1E-70BE-41DD-A38E-1E141A95DE31}" destId="{604805E9-B387-42A3-ABDB-EAF012AD0561}" srcOrd="0" destOrd="0" presId="urn:microsoft.com/office/officeart/2005/8/layout/default"/>
    <dgm:cxn modelId="{1CA786C5-68CA-4596-9D06-0E75D2BC4684}" srcId="{5D98175C-6E96-4E99-B6B0-AC55359AB68B}" destId="{6EEC18F3-39FD-4E82-8EA9-FFB61F402100}" srcOrd="3" destOrd="0" parTransId="{63F0C5D8-63D0-438F-9AFE-3EF3B713CC9F}" sibTransId="{8C43F093-82B9-491F-A256-CE4175F701C1}"/>
    <dgm:cxn modelId="{CC5D4AC3-D213-44A3-8475-0FF8427C94BD}" type="presOf" srcId="{602A48E6-BDB8-4CE2-85AD-6AA0BCAC36F1}" destId="{4808B143-FD1B-4711-B8E0-EC4E88A4A76E}" srcOrd="0" destOrd="0" presId="urn:microsoft.com/office/officeart/2005/8/layout/default"/>
    <dgm:cxn modelId="{10D24C4F-8EF9-40C9-A28C-5936AE49E11F}" type="presOf" srcId="{00828091-D39B-45D9-9BFD-F236446FD7D0}" destId="{B90C8431-49CA-4EED-BD0A-43B426F9AF45}" srcOrd="0" destOrd="0" presId="urn:microsoft.com/office/officeart/2005/8/layout/default"/>
    <dgm:cxn modelId="{0A3E8765-ABFF-4710-A6A9-C4F827652BF3}" srcId="{5D98175C-6E96-4E99-B6B0-AC55359AB68B}" destId="{602A48E6-BDB8-4CE2-85AD-6AA0BCAC36F1}" srcOrd="1" destOrd="0" parTransId="{0F2645BB-A22F-495E-8C43-7FE602EE4093}" sibTransId="{1B3FB395-74EC-4822-AF30-4C3472B0FE01}"/>
    <dgm:cxn modelId="{94976311-0D13-436B-91E0-262EE6D892E8}" type="presParOf" srcId="{0238643B-102F-4E92-867F-86BB6628FC20}" destId="{B90C8431-49CA-4EED-BD0A-43B426F9AF45}" srcOrd="0" destOrd="0" presId="urn:microsoft.com/office/officeart/2005/8/layout/default"/>
    <dgm:cxn modelId="{311912EB-BBE3-41B0-B726-A284FEF2155C}" type="presParOf" srcId="{0238643B-102F-4E92-867F-86BB6628FC20}" destId="{BD85B388-86E7-4111-8733-23B8281CCE3A}" srcOrd="1" destOrd="0" presId="urn:microsoft.com/office/officeart/2005/8/layout/default"/>
    <dgm:cxn modelId="{A1D27FD5-318C-441A-AD75-9060ED73AFED}" type="presParOf" srcId="{0238643B-102F-4E92-867F-86BB6628FC20}" destId="{4808B143-FD1B-4711-B8E0-EC4E88A4A76E}" srcOrd="2" destOrd="0" presId="urn:microsoft.com/office/officeart/2005/8/layout/default"/>
    <dgm:cxn modelId="{D22338C0-D76D-4B9A-A869-75A9045F479A}" type="presParOf" srcId="{0238643B-102F-4E92-867F-86BB6628FC20}" destId="{7D5214F0-14F2-4588-B5D8-2C20BAB5AA86}" srcOrd="3" destOrd="0" presId="urn:microsoft.com/office/officeart/2005/8/layout/default"/>
    <dgm:cxn modelId="{95796452-02F2-41D2-AD35-74C7AC07E66A}" type="presParOf" srcId="{0238643B-102F-4E92-867F-86BB6628FC20}" destId="{CA0A6F3F-136B-434D-A511-96A8959050EF}" srcOrd="4" destOrd="0" presId="urn:microsoft.com/office/officeart/2005/8/layout/default"/>
    <dgm:cxn modelId="{00B4BF1F-ED69-4254-B2C2-B69059793681}" type="presParOf" srcId="{0238643B-102F-4E92-867F-86BB6628FC20}" destId="{D0B85ADD-51E7-4AE4-B860-B41DA0EEA9F8}" srcOrd="5" destOrd="0" presId="urn:microsoft.com/office/officeart/2005/8/layout/default"/>
    <dgm:cxn modelId="{23136FC2-45A7-4A29-8811-8CE07A20E7CD}" type="presParOf" srcId="{0238643B-102F-4E92-867F-86BB6628FC20}" destId="{35146FB9-86F3-4262-8BB3-36E1CA1AAD0C}" srcOrd="6" destOrd="0" presId="urn:microsoft.com/office/officeart/2005/8/layout/default"/>
    <dgm:cxn modelId="{7D9F5490-CA0A-4933-A7E4-5145102E60E2}" type="presParOf" srcId="{0238643B-102F-4E92-867F-86BB6628FC20}" destId="{9ADE51C8-D29B-4AED-9F3A-5D6540BE90DF}" srcOrd="7" destOrd="0" presId="urn:microsoft.com/office/officeart/2005/8/layout/default"/>
    <dgm:cxn modelId="{A104E319-1C27-451C-B795-D7DE049C9AF4}" type="presParOf" srcId="{0238643B-102F-4E92-867F-86BB6628FC20}" destId="{604805E9-B387-42A3-ABDB-EAF012AD056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5A9E6-2DCB-496C-8B21-813CBD9AE21A}">
      <dsp:nvSpPr>
        <dsp:cNvPr id="0" name=""/>
        <dsp:cNvSpPr/>
      </dsp:nvSpPr>
      <dsp:spPr>
        <a:xfrm>
          <a:off x="6315" y="991123"/>
          <a:ext cx="1974242" cy="2369090"/>
        </a:xfrm>
        <a:prstGeom prst="rect">
          <a:avLst/>
        </a:prstGeom>
        <a:solidFill>
          <a:srgbClr val="33679B"/>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lvl="0" algn="l" defTabSz="666750">
            <a:lnSpc>
              <a:spcPct val="90000"/>
            </a:lnSpc>
            <a:spcBef>
              <a:spcPct val="0"/>
            </a:spcBef>
            <a:spcAft>
              <a:spcPct val="35000"/>
            </a:spcAft>
          </a:pPr>
          <a:r>
            <a:rPr lang="en-US" sz="1500" kern="1200"/>
            <a:t>Determine if market gardening is right for you, your family and your land</a:t>
          </a:r>
        </a:p>
      </dsp:txBody>
      <dsp:txXfrm>
        <a:off x="6315" y="1938759"/>
        <a:ext cx="1974242" cy="1421454"/>
      </dsp:txXfrm>
    </dsp:sp>
    <dsp:sp modelId="{3EC9B0A7-EF9D-43D7-AC27-EEA2A195DAFA}">
      <dsp:nvSpPr>
        <dsp:cNvPr id="0" name=""/>
        <dsp:cNvSpPr/>
      </dsp:nvSpPr>
      <dsp:spPr>
        <a:xfrm>
          <a:off x="6315" y="991123"/>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lvl="0" algn="l" defTabSz="1955800">
            <a:lnSpc>
              <a:spcPct val="90000"/>
            </a:lnSpc>
            <a:spcBef>
              <a:spcPct val="0"/>
            </a:spcBef>
            <a:spcAft>
              <a:spcPct val="35000"/>
            </a:spcAft>
          </a:pPr>
          <a:r>
            <a:rPr lang="en-US" sz="4400" kern="1200"/>
            <a:t>01</a:t>
          </a:r>
        </a:p>
      </dsp:txBody>
      <dsp:txXfrm>
        <a:off x="6315" y="991123"/>
        <a:ext cx="1974242" cy="947636"/>
      </dsp:txXfrm>
    </dsp:sp>
    <dsp:sp modelId="{A6705F63-6D3C-4EC2-90CE-1F632ADF6D1D}">
      <dsp:nvSpPr>
        <dsp:cNvPr id="0" name=""/>
        <dsp:cNvSpPr/>
      </dsp:nvSpPr>
      <dsp:spPr>
        <a:xfrm>
          <a:off x="2138497" y="991123"/>
          <a:ext cx="1974242" cy="2369090"/>
        </a:xfrm>
        <a:prstGeom prst="rect">
          <a:avLst/>
        </a:prstGeom>
        <a:solidFill>
          <a:srgbClr val="86D1D1"/>
        </a:solidFill>
        <a:ln w="12700" cap="flat" cmpd="sng" algn="ctr">
          <a:solidFill>
            <a:schemeClr val="accent5">
              <a:hueOff val="-1838336"/>
              <a:satOff val="-2557"/>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lvl="0" algn="l" defTabSz="666750">
            <a:lnSpc>
              <a:spcPct val="90000"/>
            </a:lnSpc>
            <a:spcBef>
              <a:spcPct val="0"/>
            </a:spcBef>
            <a:spcAft>
              <a:spcPct val="35000"/>
            </a:spcAft>
          </a:pPr>
          <a:r>
            <a:rPr lang="en-US" sz="1500" kern="1200"/>
            <a:t>Explore options for selling produce</a:t>
          </a:r>
        </a:p>
      </dsp:txBody>
      <dsp:txXfrm>
        <a:off x="2138497" y="1938759"/>
        <a:ext cx="1974242" cy="1421454"/>
      </dsp:txXfrm>
    </dsp:sp>
    <dsp:sp modelId="{045F4855-DCE8-4F35-B32F-264A8D233578}">
      <dsp:nvSpPr>
        <dsp:cNvPr id="0" name=""/>
        <dsp:cNvSpPr/>
      </dsp:nvSpPr>
      <dsp:spPr>
        <a:xfrm>
          <a:off x="2138497" y="991123"/>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lvl="0" algn="l" defTabSz="1955800">
            <a:lnSpc>
              <a:spcPct val="90000"/>
            </a:lnSpc>
            <a:spcBef>
              <a:spcPct val="0"/>
            </a:spcBef>
            <a:spcAft>
              <a:spcPct val="35000"/>
            </a:spcAft>
          </a:pPr>
          <a:r>
            <a:rPr lang="en-US" sz="4400" kern="1200"/>
            <a:t>02</a:t>
          </a:r>
        </a:p>
      </dsp:txBody>
      <dsp:txXfrm>
        <a:off x="2138497" y="991123"/>
        <a:ext cx="1974242" cy="947636"/>
      </dsp:txXfrm>
    </dsp:sp>
    <dsp:sp modelId="{04114E54-F847-4046-A068-01D81BAB008F}">
      <dsp:nvSpPr>
        <dsp:cNvPr id="0" name=""/>
        <dsp:cNvSpPr/>
      </dsp:nvSpPr>
      <dsp:spPr>
        <a:xfrm>
          <a:off x="4270678" y="991123"/>
          <a:ext cx="1974242" cy="2369090"/>
        </a:xfrm>
        <a:prstGeom prst="rect">
          <a:avLst/>
        </a:prstGeom>
        <a:solidFill>
          <a:srgbClr val="7EC244"/>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lvl="0" algn="l" defTabSz="666750">
            <a:lnSpc>
              <a:spcPct val="90000"/>
            </a:lnSpc>
            <a:spcBef>
              <a:spcPct val="0"/>
            </a:spcBef>
            <a:spcAft>
              <a:spcPct val="35000"/>
            </a:spcAft>
          </a:pPr>
          <a:r>
            <a:rPr lang="en-US" sz="1500" kern="1200"/>
            <a:t>Review garden start-up basics</a:t>
          </a:r>
        </a:p>
      </dsp:txBody>
      <dsp:txXfrm>
        <a:off x="4270678" y="1938759"/>
        <a:ext cx="1974242" cy="1421454"/>
      </dsp:txXfrm>
    </dsp:sp>
    <dsp:sp modelId="{949C4B0E-62EB-4370-B77B-97A920E8BE59}">
      <dsp:nvSpPr>
        <dsp:cNvPr id="0" name=""/>
        <dsp:cNvSpPr/>
      </dsp:nvSpPr>
      <dsp:spPr>
        <a:xfrm>
          <a:off x="4270678" y="991123"/>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lvl="0" algn="l" defTabSz="1955800">
            <a:lnSpc>
              <a:spcPct val="90000"/>
            </a:lnSpc>
            <a:spcBef>
              <a:spcPct val="0"/>
            </a:spcBef>
            <a:spcAft>
              <a:spcPct val="35000"/>
            </a:spcAft>
          </a:pPr>
          <a:r>
            <a:rPr lang="en-US" sz="4400" kern="1200"/>
            <a:t>03</a:t>
          </a:r>
        </a:p>
      </dsp:txBody>
      <dsp:txXfrm>
        <a:off x="4270678" y="991123"/>
        <a:ext cx="1974242" cy="947636"/>
      </dsp:txXfrm>
    </dsp:sp>
    <dsp:sp modelId="{CB69F067-54E1-4114-AC9F-0B756426FC59}">
      <dsp:nvSpPr>
        <dsp:cNvPr id="0" name=""/>
        <dsp:cNvSpPr/>
      </dsp:nvSpPr>
      <dsp:spPr>
        <a:xfrm>
          <a:off x="6402860" y="991123"/>
          <a:ext cx="1974242" cy="2369090"/>
        </a:xfrm>
        <a:prstGeom prst="rect">
          <a:avLst/>
        </a:prstGeom>
        <a:solidFill>
          <a:srgbClr val="1A6131"/>
        </a:solidFill>
        <a:ln w="12700" cap="flat" cmpd="sng" algn="ctr">
          <a:solidFill>
            <a:schemeClr val="accent5">
              <a:hueOff val="-5515009"/>
              <a:satOff val="-7671"/>
              <a:lumOff val="-294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lvl="0" algn="l" defTabSz="666750">
            <a:lnSpc>
              <a:spcPct val="90000"/>
            </a:lnSpc>
            <a:spcBef>
              <a:spcPct val="0"/>
            </a:spcBef>
            <a:spcAft>
              <a:spcPct val="35000"/>
            </a:spcAft>
          </a:pPr>
          <a:r>
            <a:rPr lang="en-US" sz="1500" kern="1200"/>
            <a:t>Begin planning your garden for maximum productivity</a:t>
          </a:r>
        </a:p>
      </dsp:txBody>
      <dsp:txXfrm>
        <a:off x="6402860" y="1938759"/>
        <a:ext cx="1974242" cy="1421454"/>
      </dsp:txXfrm>
    </dsp:sp>
    <dsp:sp modelId="{A1F8083A-D554-4A5B-9A05-3EF8738D4D16}">
      <dsp:nvSpPr>
        <dsp:cNvPr id="0" name=""/>
        <dsp:cNvSpPr/>
      </dsp:nvSpPr>
      <dsp:spPr>
        <a:xfrm>
          <a:off x="6402860" y="991123"/>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lvl="0" algn="l" defTabSz="1955800">
            <a:lnSpc>
              <a:spcPct val="90000"/>
            </a:lnSpc>
            <a:spcBef>
              <a:spcPct val="0"/>
            </a:spcBef>
            <a:spcAft>
              <a:spcPct val="35000"/>
            </a:spcAft>
          </a:pPr>
          <a:r>
            <a:rPr lang="en-US" sz="4400" kern="1200"/>
            <a:t>04</a:t>
          </a:r>
        </a:p>
      </dsp:txBody>
      <dsp:txXfrm>
        <a:off x="6402860" y="991123"/>
        <a:ext cx="1974242" cy="947636"/>
      </dsp:txXfrm>
    </dsp:sp>
    <dsp:sp modelId="{DFED6226-84B2-4BA8-8324-165386ED846C}">
      <dsp:nvSpPr>
        <dsp:cNvPr id="0" name=""/>
        <dsp:cNvSpPr/>
      </dsp:nvSpPr>
      <dsp:spPr>
        <a:xfrm>
          <a:off x="8535042" y="991123"/>
          <a:ext cx="1974242" cy="2369090"/>
        </a:xfrm>
        <a:prstGeom prst="rect">
          <a:avLst/>
        </a:prstGeom>
        <a:solidFill>
          <a:srgbClr val="4D4D4F"/>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011" tIns="0" rIns="195011" bIns="330200" numCol="1" spcCol="1270" anchor="t" anchorCtr="0">
          <a:noAutofit/>
        </a:bodyPr>
        <a:lstStyle/>
        <a:p>
          <a:pPr lvl="0" algn="l" defTabSz="666750">
            <a:lnSpc>
              <a:spcPct val="90000"/>
            </a:lnSpc>
            <a:spcBef>
              <a:spcPct val="0"/>
            </a:spcBef>
            <a:spcAft>
              <a:spcPct val="35000"/>
            </a:spcAft>
          </a:pPr>
          <a:r>
            <a:rPr lang="en-US" sz="1500" kern="1200"/>
            <a:t>Discuss harvest and handling</a:t>
          </a:r>
        </a:p>
      </dsp:txBody>
      <dsp:txXfrm>
        <a:off x="8535042" y="1938759"/>
        <a:ext cx="1974242" cy="1421454"/>
      </dsp:txXfrm>
    </dsp:sp>
    <dsp:sp modelId="{5A92764A-97C9-4B1D-A0DE-5D422AA70303}">
      <dsp:nvSpPr>
        <dsp:cNvPr id="0" name=""/>
        <dsp:cNvSpPr/>
      </dsp:nvSpPr>
      <dsp:spPr>
        <a:xfrm>
          <a:off x="8535042" y="991123"/>
          <a:ext cx="1974242" cy="9476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5011" tIns="165100" rIns="195011" bIns="165100" numCol="1" spcCol="1270" anchor="ctr" anchorCtr="0">
          <a:noAutofit/>
        </a:bodyPr>
        <a:lstStyle/>
        <a:p>
          <a:pPr lvl="0" algn="l" defTabSz="1955800">
            <a:lnSpc>
              <a:spcPct val="90000"/>
            </a:lnSpc>
            <a:spcBef>
              <a:spcPct val="0"/>
            </a:spcBef>
            <a:spcAft>
              <a:spcPct val="35000"/>
            </a:spcAft>
          </a:pPr>
          <a:r>
            <a:rPr lang="en-US" sz="4400" kern="1200"/>
            <a:t>05</a:t>
          </a:r>
        </a:p>
      </dsp:txBody>
      <dsp:txXfrm>
        <a:off x="8535042" y="991123"/>
        <a:ext cx="1974242" cy="9476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98BC2-833A-4C07-A597-8AC443A662EB}">
      <dsp:nvSpPr>
        <dsp:cNvPr id="0" name=""/>
        <dsp:cNvSpPr/>
      </dsp:nvSpPr>
      <dsp:spPr>
        <a:xfrm>
          <a:off x="0" y="51128"/>
          <a:ext cx="10515600" cy="566280"/>
        </a:xfrm>
        <a:prstGeom prst="roundRect">
          <a:avLst/>
        </a:prstGeom>
        <a:solidFill>
          <a:srgbClr val="3367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dirty="0">
              <a:latin typeface="Myriad Pro"/>
            </a:rPr>
            <a:t>Buildings – number, uses, condition</a:t>
          </a:r>
        </a:p>
      </dsp:txBody>
      <dsp:txXfrm>
        <a:off x="27644" y="78772"/>
        <a:ext cx="10460312" cy="510992"/>
      </dsp:txXfrm>
    </dsp:sp>
    <dsp:sp modelId="{F42EC5A8-605E-4A4C-9F0E-91BDF2F34B3F}">
      <dsp:nvSpPr>
        <dsp:cNvPr id="0" name=""/>
        <dsp:cNvSpPr/>
      </dsp:nvSpPr>
      <dsp:spPr>
        <a:xfrm>
          <a:off x="0" y="617409"/>
          <a:ext cx="10515600" cy="956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Myriad Pro"/>
            </a:rPr>
            <a:t>Greenhouse and/or </a:t>
          </a:r>
          <a:r>
            <a:rPr lang="en-US" sz="1700" kern="1200" dirty="0" err="1">
              <a:latin typeface="Myriad Pro"/>
            </a:rPr>
            <a:t>hoophouse</a:t>
          </a:r>
          <a:r>
            <a:rPr lang="en-US" sz="1700" kern="1200" dirty="0">
              <a:latin typeface="Myriad Pro"/>
            </a:rPr>
            <a:t> for season extension</a:t>
          </a:r>
        </a:p>
        <a:p>
          <a:pPr marL="171450" lvl="1" indent="-171450" algn="l" defTabSz="755650">
            <a:lnSpc>
              <a:spcPct val="90000"/>
            </a:lnSpc>
            <a:spcBef>
              <a:spcPct val="0"/>
            </a:spcBef>
            <a:spcAft>
              <a:spcPct val="20000"/>
            </a:spcAft>
            <a:buChar char="••"/>
          </a:pPr>
          <a:r>
            <a:rPr lang="en-US" sz="1700" kern="1200" dirty="0">
              <a:latin typeface="Myriad Pro"/>
            </a:rPr>
            <a:t>Harvest shed, wash stations, packing shed</a:t>
          </a:r>
        </a:p>
        <a:p>
          <a:pPr marL="171450" lvl="1" indent="-171450" algn="l" defTabSz="755650">
            <a:lnSpc>
              <a:spcPct val="90000"/>
            </a:lnSpc>
            <a:spcBef>
              <a:spcPct val="0"/>
            </a:spcBef>
            <a:spcAft>
              <a:spcPct val="20000"/>
            </a:spcAft>
            <a:buChar char="••"/>
          </a:pPr>
          <a:r>
            <a:rPr lang="en-US" sz="1700" kern="1200" dirty="0">
              <a:latin typeface="Myriad Pro"/>
            </a:rPr>
            <a:t>Storage </a:t>
          </a:r>
        </a:p>
      </dsp:txBody>
      <dsp:txXfrm>
        <a:off x="0" y="617409"/>
        <a:ext cx="10515600" cy="956340"/>
      </dsp:txXfrm>
    </dsp:sp>
    <dsp:sp modelId="{53FAE428-9E82-44C9-A232-39613D0CD334}">
      <dsp:nvSpPr>
        <dsp:cNvPr id="0" name=""/>
        <dsp:cNvSpPr/>
      </dsp:nvSpPr>
      <dsp:spPr>
        <a:xfrm>
          <a:off x="0" y="1573749"/>
          <a:ext cx="10515600" cy="566280"/>
        </a:xfrm>
        <a:prstGeom prst="roundRect">
          <a:avLst/>
        </a:prstGeom>
        <a:solidFill>
          <a:srgbClr val="1A61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latin typeface="Myriad Pro"/>
            </a:rPr>
            <a:t>Equipment – condition, uses</a:t>
          </a:r>
        </a:p>
      </dsp:txBody>
      <dsp:txXfrm>
        <a:off x="27644" y="1601393"/>
        <a:ext cx="10460312" cy="510992"/>
      </dsp:txXfrm>
    </dsp:sp>
    <dsp:sp modelId="{19E72943-B53B-420B-90A4-59FB5AEE66A6}">
      <dsp:nvSpPr>
        <dsp:cNvPr id="0" name=""/>
        <dsp:cNvSpPr/>
      </dsp:nvSpPr>
      <dsp:spPr>
        <a:xfrm>
          <a:off x="0" y="2140029"/>
          <a:ext cx="10515600" cy="15939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latin typeface="Myriad Pro"/>
            </a:rPr>
            <a:t>Tractors, tillers, spreaders, seeders, harvesters</a:t>
          </a:r>
        </a:p>
        <a:p>
          <a:pPr marL="171450" lvl="1" indent="-171450" algn="l" defTabSz="755650">
            <a:lnSpc>
              <a:spcPct val="90000"/>
            </a:lnSpc>
            <a:spcBef>
              <a:spcPct val="0"/>
            </a:spcBef>
            <a:spcAft>
              <a:spcPct val="20000"/>
            </a:spcAft>
            <a:buChar char="••"/>
          </a:pPr>
          <a:r>
            <a:rPr lang="en-US" sz="1700" kern="1200" dirty="0">
              <a:latin typeface="Myriad Pro"/>
            </a:rPr>
            <a:t>Spray equipment</a:t>
          </a:r>
        </a:p>
        <a:p>
          <a:pPr marL="171450" lvl="1" indent="-171450" algn="l" defTabSz="755650">
            <a:lnSpc>
              <a:spcPct val="90000"/>
            </a:lnSpc>
            <a:spcBef>
              <a:spcPct val="0"/>
            </a:spcBef>
            <a:spcAft>
              <a:spcPct val="20000"/>
            </a:spcAft>
            <a:buChar char="••"/>
          </a:pPr>
          <a:r>
            <a:rPr lang="en-US" sz="1700" kern="1200" dirty="0">
              <a:latin typeface="Myriad Pro"/>
            </a:rPr>
            <a:t>Irrigation equipment</a:t>
          </a:r>
        </a:p>
        <a:p>
          <a:pPr marL="171450" lvl="1" indent="-171450" algn="l" defTabSz="755650">
            <a:lnSpc>
              <a:spcPct val="90000"/>
            </a:lnSpc>
            <a:spcBef>
              <a:spcPct val="0"/>
            </a:spcBef>
            <a:spcAft>
              <a:spcPct val="20000"/>
            </a:spcAft>
            <a:buChar char="••"/>
          </a:pPr>
          <a:r>
            <a:rPr lang="en-US" sz="1700" kern="1200" dirty="0">
              <a:latin typeface="Myriad Pro"/>
            </a:rPr>
            <a:t>Harvest equipment, tools</a:t>
          </a:r>
        </a:p>
        <a:p>
          <a:pPr marL="171450" lvl="1" indent="-171450" algn="l" defTabSz="755650">
            <a:lnSpc>
              <a:spcPct val="90000"/>
            </a:lnSpc>
            <a:spcBef>
              <a:spcPct val="0"/>
            </a:spcBef>
            <a:spcAft>
              <a:spcPct val="20000"/>
            </a:spcAft>
            <a:buChar char="••"/>
          </a:pPr>
          <a:r>
            <a:rPr lang="en-US" sz="1700" kern="1200" dirty="0">
              <a:latin typeface="Myriad Pro"/>
            </a:rPr>
            <a:t>Market tables, canopies, transportation</a:t>
          </a:r>
        </a:p>
      </dsp:txBody>
      <dsp:txXfrm>
        <a:off x="0" y="2140029"/>
        <a:ext cx="10515600" cy="1593900"/>
      </dsp:txXfrm>
    </dsp:sp>
    <dsp:sp modelId="{737F5EE1-3F14-4724-9980-53595C3564D7}">
      <dsp:nvSpPr>
        <dsp:cNvPr id="0" name=""/>
        <dsp:cNvSpPr/>
      </dsp:nvSpPr>
      <dsp:spPr>
        <a:xfrm>
          <a:off x="0" y="3733929"/>
          <a:ext cx="10515600" cy="566280"/>
        </a:xfrm>
        <a:prstGeom prst="roundRect">
          <a:avLst/>
        </a:prstGeom>
        <a:solidFill>
          <a:srgbClr val="4D4D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r>
            <a:rPr lang="en-US" sz="2200" kern="1200">
              <a:latin typeface="Myriad Pro"/>
            </a:rPr>
            <a:t>Other?? </a:t>
          </a:r>
        </a:p>
      </dsp:txBody>
      <dsp:txXfrm>
        <a:off x="27644" y="3761573"/>
        <a:ext cx="10460312" cy="5109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294CF-9175-463F-B78C-E04CC67A23D9}">
      <dsp:nvSpPr>
        <dsp:cNvPr id="0" name=""/>
        <dsp:cNvSpPr/>
      </dsp:nvSpPr>
      <dsp:spPr>
        <a:xfrm>
          <a:off x="0" y="39687"/>
          <a:ext cx="3286125" cy="1971675"/>
        </a:xfrm>
        <a:prstGeom prst="rect">
          <a:avLst/>
        </a:prstGeom>
        <a:solidFill>
          <a:srgbClr val="3367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Are you located close to markets?</a:t>
          </a:r>
        </a:p>
      </dsp:txBody>
      <dsp:txXfrm>
        <a:off x="0" y="39687"/>
        <a:ext cx="3286125" cy="1971675"/>
      </dsp:txXfrm>
    </dsp:sp>
    <dsp:sp modelId="{8E7B9A3E-AB58-494F-AD3B-24777DBAF2E4}">
      <dsp:nvSpPr>
        <dsp:cNvPr id="0" name=""/>
        <dsp:cNvSpPr/>
      </dsp:nvSpPr>
      <dsp:spPr>
        <a:xfrm>
          <a:off x="3614737" y="39687"/>
          <a:ext cx="3286125" cy="1971675"/>
        </a:xfrm>
        <a:prstGeom prst="rect">
          <a:avLst/>
        </a:prstGeom>
        <a:solidFill>
          <a:srgbClr val="86D1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Is demand present?</a:t>
          </a:r>
        </a:p>
      </dsp:txBody>
      <dsp:txXfrm>
        <a:off x="3614737" y="39687"/>
        <a:ext cx="3286125" cy="1971675"/>
      </dsp:txXfrm>
    </dsp:sp>
    <dsp:sp modelId="{72E35A0B-57E8-4677-AD73-1AA7D98588C4}">
      <dsp:nvSpPr>
        <dsp:cNvPr id="0" name=""/>
        <dsp:cNvSpPr/>
      </dsp:nvSpPr>
      <dsp:spPr>
        <a:xfrm>
          <a:off x="7229475" y="39687"/>
          <a:ext cx="3286125" cy="1971675"/>
        </a:xfrm>
        <a:prstGeom prst="rect">
          <a:avLst/>
        </a:prstGeom>
        <a:solidFill>
          <a:srgbClr val="7EC2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a:t>What is your competition?</a:t>
          </a:r>
        </a:p>
      </dsp:txBody>
      <dsp:txXfrm>
        <a:off x="7229475" y="39687"/>
        <a:ext cx="3286125" cy="1971675"/>
      </dsp:txXfrm>
    </dsp:sp>
    <dsp:sp modelId="{94311849-8101-43ED-9B96-C25E62C24A71}">
      <dsp:nvSpPr>
        <dsp:cNvPr id="0" name=""/>
        <dsp:cNvSpPr/>
      </dsp:nvSpPr>
      <dsp:spPr>
        <a:xfrm>
          <a:off x="1807368" y="2339975"/>
          <a:ext cx="3286125" cy="1971675"/>
        </a:xfrm>
        <a:prstGeom prst="rect">
          <a:avLst/>
        </a:prstGeom>
        <a:solidFill>
          <a:srgbClr val="1A61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Where is your niche?</a:t>
          </a:r>
        </a:p>
      </dsp:txBody>
      <dsp:txXfrm>
        <a:off x="1807368" y="2339975"/>
        <a:ext cx="3286125" cy="1971675"/>
      </dsp:txXfrm>
    </dsp:sp>
    <dsp:sp modelId="{52A81445-0267-42F2-A210-A09A1577DEEE}">
      <dsp:nvSpPr>
        <dsp:cNvPr id="0" name=""/>
        <dsp:cNvSpPr/>
      </dsp:nvSpPr>
      <dsp:spPr>
        <a:xfrm>
          <a:off x="5422106" y="2339975"/>
          <a:ext cx="3286125" cy="1971675"/>
        </a:xfrm>
        <a:prstGeom prst="rect">
          <a:avLst/>
        </a:prstGeom>
        <a:solidFill>
          <a:srgbClr val="4D4D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US" sz="3100" kern="1200" dirty="0"/>
            <a:t>What potential exists for further expansion/new products?</a:t>
          </a:r>
        </a:p>
      </dsp:txBody>
      <dsp:txXfrm>
        <a:off x="5422106" y="2339975"/>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A4275-5667-4696-A7A0-F7A7AF6A3439}">
      <dsp:nvSpPr>
        <dsp:cNvPr id="0" name=""/>
        <dsp:cNvSpPr/>
      </dsp:nvSpPr>
      <dsp:spPr>
        <a:xfrm>
          <a:off x="1283"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a:latin typeface="Myriad Pro"/>
            </a:rPr>
            <a:t>Wise planning</a:t>
          </a:r>
        </a:p>
      </dsp:txBody>
      <dsp:txXfrm>
        <a:off x="1283" y="1587310"/>
        <a:ext cx="1617389" cy="1358607"/>
      </dsp:txXfrm>
    </dsp:sp>
    <dsp:sp modelId="{F1C4A32B-B03E-41CF-9762-6455B6274935}">
      <dsp:nvSpPr>
        <dsp:cNvPr id="0" name=""/>
        <dsp:cNvSpPr/>
      </dsp:nvSpPr>
      <dsp:spPr>
        <a:xfrm>
          <a:off x="470326"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1</a:t>
          </a:r>
        </a:p>
      </dsp:txBody>
      <dsp:txXfrm>
        <a:off x="569808" y="1052775"/>
        <a:ext cx="480339" cy="480339"/>
      </dsp:txXfrm>
    </dsp:sp>
    <dsp:sp modelId="{22B85671-C796-4508-BF4B-0B85306A2900}">
      <dsp:nvSpPr>
        <dsp:cNvPr id="0" name=""/>
        <dsp:cNvSpPr/>
      </dsp:nvSpPr>
      <dsp:spPr>
        <a:xfrm>
          <a:off x="1283" y="2991132"/>
          <a:ext cx="1617389" cy="72"/>
        </a:xfrm>
        <a:prstGeom prst="rect">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912717-A057-4E03-8E17-961742EF7770}">
      <dsp:nvSpPr>
        <dsp:cNvPr id="0" name=""/>
        <dsp:cNvSpPr/>
      </dsp:nvSpPr>
      <dsp:spPr>
        <a:xfrm>
          <a:off x="1780412"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a:latin typeface="Myriad Pro"/>
            </a:rPr>
            <a:t>Choosing the right crops</a:t>
          </a:r>
        </a:p>
      </dsp:txBody>
      <dsp:txXfrm>
        <a:off x="1780412" y="1587310"/>
        <a:ext cx="1617389" cy="1358607"/>
      </dsp:txXfrm>
    </dsp:sp>
    <dsp:sp modelId="{2CA28279-FD63-4E3D-A1DF-F403EC0FCCAD}">
      <dsp:nvSpPr>
        <dsp:cNvPr id="0" name=""/>
        <dsp:cNvSpPr/>
      </dsp:nvSpPr>
      <dsp:spPr>
        <a:xfrm>
          <a:off x="2249455"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2</a:t>
          </a:r>
        </a:p>
      </dsp:txBody>
      <dsp:txXfrm>
        <a:off x="2348937" y="1052775"/>
        <a:ext cx="480339" cy="480339"/>
      </dsp:txXfrm>
    </dsp:sp>
    <dsp:sp modelId="{BBE671C4-E49A-458E-887C-A0E65917BB69}">
      <dsp:nvSpPr>
        <dsp:cNvPr id="0" name=""/>
        <dsp:cNvSpPr/>
      </dsp:nvSpPr>
      <dsp:spPr>
        <a:xfrm>
          <a:off x="1780412" y="2991132"/>
          <a:ext cx="1617389" cy="72"/>
        </a:xfrm>
        <a:prstGeom prst="rect">
          <a:avLst/>
        </a:prstGeom>
        <a:solidFill>
          <a:srgbClr val="33679B"/>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47A8DC-BB5C-4E93-BCCE-ED8D4CEB6EB0}">
      <dsp:nvSpPr>
        <dsp:cNvPr id="0" name=""/>
        <dsp:cNvSpPr/>
      </dsp:nvSpPr>
      <dsp:spPr>
        <a:xfrm>
          <a:off x="3559540"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dirty="0">
              <a:latin typeface="Myriad Pro"/>
            </a:rPr>
            <a:t>Using season extension techniques, succession planting &amp; more</a:t>
          </a:r>
        </a:p>
      </dsp:txBody>
      <dsp:txXfrm>
        <a:off x="3559540" y="1587310"/>
        <a:ext cx="1617389" cy="1358607"/>
      </dsp:txXfrm>
    </dsp:sp>
    <dsp:sp modelId="{F03E1DF2-247C-45BC-AB1D-E913954AC444}">
      <dsp:nvSpPr>
        <dsp:cNvPr id="0" name=""/>
        <dsp:cNvSpPr/>
      </dsp:nvSpPr>
      <dsp:spPr>
        <a:xfrm>
          <a:off x="4028583"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3</a:t>
          </a:r>
          <a:endParaRPr lang="en-US" sz="1400" kern="1200" dirty="0">
            <a:latin typeface="Myriad Pro"/>
          </a:endParaRPr>
        </a:p>
      </dsp:txBody>
      <dsp:txXfrm>
        <a:off x="4128065" y="1052775"/>
        <a:ext cx="480339" cy="480339"/>
      </dsp:txXfrm>
    </dsp:sp>
    <dsp:sp modelId="{FC32C52B-F53A-4B07-9127-0A52F476A029}">
      <dsp:nvSpPr>
        <dsp:cNvPr id="0" name=""/>
        <dsp:cNvSpPr/>
      </dsp:nvSpPr>
      <dsp:spPr>
        <a:xfrm>
          <a:off x="3559540" y="2991132"/>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D177A4-38CF-4D9D-891F-134BCADCD039}">
      <dsp:nvSpPr>
        <dsp:cNvPr id="0" name=""/>
        <dsp:cNvSpPr/>
      </dsp:nvSpPr>
      <dsp:spPr>
        <a:xfrm>
          <a:off x="5338669"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a:latin typeface="Myriad Pro"/>
            </a:rPr>
            <a:t>Diversifying your crops and markets</a:t>
          </a:r>
        </a:p>
      </dsp:txBody>
      <dsp:txXfrm>
        <a:off x="5338669" y="1587310"/>
        <a:ext cx="1617389" cy="1358607"/>
      </dsp:txXfrm>
    </dsp:sp>
    <dsp:sp modelId="{69DE3124-298A-4EA5-8D8C-34C678FA0A88}">
      <dsp:nvSpPr>
        <dsp:cNvPr id="0" name=""/>
        <dsp:cNvSpPr/>
      </dsp:nvSpPr>
      <dsp:spPr>
        <a:xfrm>
          <a:off x="5807712"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4</a:t>
          </a:r>
        </a:p>
      </dsp:txBody>
      <dsp:txXfrm>
        <a:off x="5907194" y="1052775"/>
        <a:ext cx="480339" cy="480339"/>
      </dsp:txXfrm>
    </dsp:sp>
    <dsp:sp modelId="{57F1E76C-A5A7-4825-8482-A8E2819E56AA}">
      <dsp:nvSpPr>
        <dsp:cNvPr id="0" name=""/>
        <dsp:cNvSpPr/>
      </dsp:nvSpPr>
      <dsp:spPr>
        <a:xfrm>
          <a:off x="5338669" y="2991132"/>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5B10D1-246B-400A-8FF7-962CD382DE60}">
      <dsp:nvSpPr>
        <dsp:cNvPr id="0" name=""/>
        <dsp:cNvSpPr/>
      </dsp:nvSpPr>
      <dsp:spPr>
        <a:xfrm>
          <a:off x="7117798"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a:latin typeface="Myriad Pro"/>
            </a:rPr>
            <a:t>Keeping careful records</a:t>
          </a:r>
        </a:p>
      </dsp:txBody>
      <dsp:txXfrm>
        <a:off x="7117798" y="1587310"/>
        <a:ext cx="1617389" cy="1358607"/>
      </dsp:txXfrm>
    </dsp:sp>
    <dsp:sp modelId="{81A42375-6CEB-4708-9349-53602EBD336A}">
      <dsp:nvSpPr>
        <dsp:cNvPr id="0" name=""/>
        <dsp:cNvSpPr/>
      </dsp:nvSpPr>
      <dsp:spPr>
        <a:xfrm>
          <a:off x="7586841"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5</a:t>
          </a:r>
        </a:p>
      </dsp:txBody>
      <dsp:txXfrm>
        <a:off x="7686323" y="1052775"/>
        <a:ext cx="480339" cy="480339"/>
      </dsp:txXfrm>
    </dsp:sp>
    <dsp:sp modelId="{9183D732-2EA3-40CC-9A3C-316C989D44A8}">
      <dsp:nvSpPr>
        <dsp:cNvPr id="0" name=""/>
        <dsp:cNvSpPr/>
      </dsp:nvSpPr>
      <dsp:spPr>
        <a:xfrm>
          <a:off x="7117798" y="2991132"/>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86C74-7FE2-4ED5-80F4-A0EEED565799}">
      <dsp:nvSpPr>
        <dsp:cNvPr id="0" name=""/>
        <dsp:cNvSpPr/>
      </dsp:nvSpPr>
      <dsp:spPr>
        <a:xfrm>
          <a:off x="8896926" y="726858"/>
          <a:ext cx="1617389" cy="22643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6098" tIns="330200" rIns="126098" bIns="330200" numCol="1" spcCol="1270" anchor="t" anchorCtr="0">
          <a:noAutofit/>
        </a:bodyPr>
        <a:lstStyle/>
        <a:p>
          <a:pPr lvl="0" algn="l" defTabSz="622300">
            <a:lnSpc>
              <a:spcPct val="90000"/>
            </a:lnSpc>
            <a:spcBef>
              <a:spcPct val="0"/>
            </a:spcBef>
            <a:spcAft>
              <a:spcPct val="35000"/>
            </a:spcAft>
          </a:pPr>
          <a:r>
            <a:rPr lang="en-US" sz="1400" kern="1200">
              <a:latin typeface="Myriad Pro"/>
            </a:rPr>
            <a:t>Staying abreast of relevant regulations</a:t>
          </a:r>
        </a:p>
      </dsp:txBody>
      <dsp:txXfrm>
        <a:off x="8896926" y="1587310"/>
        <a:ext cx="1617389" cy="1358607"/>
      </dsp:txXfrm>
    </dsp:sp>
    <dsp:sp modelId="{BDC64E78-E649-4A81-9051-8EE98EC572A5}">
      <dsp:nvSpPr>
        <dsp:cNvPr id="0" name=""/>
        <dsp:cNvSpPr/>
      </dsp:nvSpPr>
      <dsp:spPr>
        <a:xfrm>
          <a:off x="9365969" y="953293"/>
          <a:ext cx="679303" cy="679303"/>
        </a:xfrm>
        <a:prstGeom prst="ellipse">
          <a:avLst/>
        </a:prstGeom>
        <a:solidFill>
          <a:srgbClr val="33679B"/>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961" tIns="12700" rIns="52961" bIns="12700" numCol="1" spcCol="1270" anchor="ctr" anchorCtr="0">
          <a:noAutofit/>
        </a:bodyPr>
        <a:lstStyle/>
        <a:p>
          <a:pPr lvl="0" algn="ctr" defTabSz="622300">
            <a:lnSpc>
              <a:spcPct val="90000"/>
            </a:lnSpc>
            <a:spcBef>
              <a:spcPct val="0"/>
            </a:spcBef>
            <a:spcAft>
              <a:spcPct val="35000"/>
            </a:spcAft>
          </a:pPr>
          <a:r>
            <a:rPr lang="en-US" sz="1400" kern="1200">
              <a:latin typeface="Myriad Pro"/>
            </a:rPr>
            <a:t>6</a:t>
          </a:r>
        </a:p>
      </dsp:txBody>
      <dsp:txXfrm>
        <a:off x="9465451" y="1052775"/>
        <a:ext cx="480339" cy="480339"/>
      </dsp:txXfrm>
    </dsp:sp>
    <dsp:sp modelId="{E6F9C7B7-E988-4E47-83DA-C739D90827BA}">
      <dsp:nvSpPr>
        <dsp:cNvPr id="0" name=""/>
        <dsp:cNvSpPr/>
      </dsp:nvSpPr>
      <dsp:spPr>
        <a:xfrm>
          <a:off x="8896926" y="2991132"/>
          <a:ext cx="1617389"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C8431-49CA-4EED-BD0A-43B426F9AF45}">
      <dsp:nvSpPr>
        <dsp:cNvPr id="0" name=""/>
        <dsp:cNvSpPr/>
      </dsp:nvSpPr>
      <dsp:spPr>
        <a:xfrm>
          <a:off x="517564" y="1050"/>
          <a:ext cx="2962647" cy="1777588"/>
        </a:xfrm>
        <a:prstGeom prst="rect">
          <a:avLst/>
        </a:prstGeom>
        <a:solidFill>
          <a:srgbClr val="3367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Myriad Pro"/>
            </a:rPr>
            <a:t>Good seed is the foundation</a:t>
          </a:r>
        </a:p>
      </dsp:txBody>
      <dsp:txXfrm>
        <a:off x="517564" y="1050"/>
        <a:ext cx="2962647" cy="1777588"/>
      </dsp:txXfrm>
    </dsp:sp>
    <dsp:sp modelId="{4808B143-FD1B-4711-B8E0-EC4E88A4A76E}">
      <dsp:nvSpPr>
        <dsp:cNvPr id="0" name=""/>
        <dsp:cNvSpPr/>
      </dsp:nvSpPr>
      <dsp:spPr>
        <a:xfrm>
          <a:off x="3776476" y="1050"/>
          <a:ext cx="2962647" cy="1777588"/>
        </a:xfrm>
        <a:prstGeom prst="rect">
          <a:avLst/>
        </a:prstGeom>
        <a:solidFill>
          <a:srgbClr val="86D1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Myriad Pro"/>
            </a:rPr>
            <a:t>How do you read a seed catalog?</a:t>
          </a:r>
        </a:p>
      </dsp:txBody>
      <dsp:txXfrm>
        <a:off x="3776476" y="1050"/>
        <a:ext cx="2962647" cy="1777588"/>
      </dsp:txXfrm>
    </dsp:sp>
    <dsp:sp modelId="{CA0A6F3F-136B-434D-A511-96A8959050EF}">
      <dsp:nvSpPr>
        <dsp:cNvPr id="0" name=""/>
        <dsp:cNvSpPr/>
      </dsp:nvSpPr>
      <dsp:spPr>
        <a:xfrm>
          <a:off x="7035388" y="1050"/>
          <a:ext cx="2962647" cy="1777588"/>
        </a:xfrm>
        <a:prstGeom prst="rect">
          <a:avLst/>
        </a:prstGeom>
        <a:solidFill>
          <a:srgbClr val="7EC24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latin typeface="Myriad Pro"/>
            </a:rPr>
            <a:t>How do you make selections?</a:t>
          </a:r>
        </a:p>
      </dsp:txBody>
      <dsp:txXfrm>
        <a:off x="7035388" y="1050"/>
        <a:ext cx="2962647" cy="1777588"/>
      </dsp:txXfrm>
    </dsp:sp>
    <dsp:sp modelId="{35146FB9-86F3-4262-8BB3-36E1CA1AAD0C}">
      <dsp:nvSpPr>
        <dsp:cNvPr id="0" name=""/>
        <dsp:cNvSpPr/>
      </dsp:nvSpPr>
      <dsp:spPr>
        <a:xfrm>
          <a:off x="2147020" y="2074903"/>
          <a:ext cx="2962647" cy="1777588"/>
        </a:xfrm>
        <a:prstGeom prst="rect">
          <a:avLst/>
        </a:prstGeom>
        <a:solidFill>
          <a:srgbClr val="1A613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Myriad Pro"/>
            </a:rPr>
            <a:t>What are some good sources of quality seed?</a:t>
          </a:r>
        </a:p>
      </dsp:txBody>
      <dsp:txXfrm>
        <a:off x="2147020" y="2074903"/>
        <a:ext cx="2962647" cy="1777588"/>
      </dsp:txXfrm>
    </dsp:sp>
    <dsp:sp modelId="{604805E9-B387-42A3-ABDB-EAF012AD0561}">
      <dsp:nvSpPr>
        <dsp:cNvPr id="0" name=""/>
        <dsp:cNvSpPr/>
      </dsp:nvSpPr>
      <dsp:spPr>
        <a:xfrm>
          <a:off x="5405932" y="2074903"/>
          <a:ext cx="2962647" cy="1777588"/>
        </a:xfrm>
        <a:prstGeom prst="rect">
          <a:avLst/>
        </a:prstGeom>
        <a:solidFill>
          <a:srgbClr val="4D4D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latin typeface="Myriad Pro"/>
            </a:rPr>
            <a:t>Can I save my own seed?</a:t>
          </a:r>
        </a:p>
      </dsp:txBody>
      <dsp:txXfrm>
        <a:off x="5405932" y="2074903"/>
        <a:ext cx="2962647" cy="1777588"/>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xmlns="">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E40D8-2369-428B-9E72-982E86A07FD5}" type="datetimeFigureOut">
              <a:rPr lang="en-US" smtClean="0"/>
              <a:t>11/13/2019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35E654-AAB9-4FAF-AE5F-86713266AA55}" type="slidenum">
              <a:rPr lang="en-US" smtClean="0"/>
              <a:t>‹#›</a:t>
            </a:fld>
            <a:endParaRPr lang="en-US"/>
          </a:p>
        </p:txBody>
      </p:sp>
    </p:spTree>
    <p:extLst>
      <p:ext uri="{BB962C8B-B14F-4D97-AF65-F5344CB8AC3E}">
        <p14:creationId xmlns:p14="http://schemas.microsoft.com/office/powerpoint/2010/main" val="251553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41CC91-E51F-4425-8419-60BD67013B39}" type="slidenum">
              <a:rPr lang="en-US" altLang="en-US" smtClean="0"/>
              <a:pPr/>
              <a:t>1</a:t>
            </a:fld>
            <a:endParaRPr lang="en-US" altLang="en-US"/>
          </a:p>
        </p:txBody>
      </p:sp>
    </p:spTree>
    <p:extLst>
      <p:ext uri="{BB962C8B-B14F-4D97-AF65-F5344CB8AC3E}">
        <p14:creationId xmlns:p14="http://schemas.microsoft.com/office/powerpoint/2010/main" val="685487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C7ECD8-2540-4EEB-90D5-6E682A69A32A}" type="slidenum">
              <a:rPr lang="en-US"/>
              <a:pPr fontAlgn="base">
                <a:spcBef>
                  <a:spcPct val="0"/>
                </a:spcBef>
                <a:spcAft>
                  <a:spcPct val="0"/>
                </a:spcAft>
              </a:pPr>
              <a:t>17</a:t>
            </a:fld>
            <a:endParaRPr lang="en-US"/>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If someone tells you he just wants to be “happy” do you know what that means to him? NO.  So if someone tells you they want to have a successful farming operation – do you know what that means? NO.  This is because our own definitions of success are built on our personal and family values and beliefs.</a:t>
            </a:r>
          </a:p>
          <a:p>
            <a:pPr>
              <a:spcBef>
                <a:spcPct val="0"/>
              </a:spcBef>
            </a:pPr>
            <a:endParaRPr lang="en-US"/>
          </a:p>
          <a:p>
            <a:pPr>
              <a:spcBef>
                <a:spcPct val="0"/>
              </a:spcBef>
            </a:pPr>
            <a:r>
              <a:rPr lang="en-US"/>
              <a:t>If we judge a farm’s success only on the money it is bringing in to the family – is that an accurate assessment?  It depends!</a:t>
            </a:r>
          </a:p>
          <a:p>
            <a:pPr>
              <a:spcBef>
                <a:spcPct val="0"/>
              </a:spcBef>
            </a:pPr>
            <a:endParaRPr lang="en-US"/>
          </a:p>
          <a:p>
            <a:pPr>
              <a:spcBef>
                <a:spcPct val="0"/>
              </a:spcBef>
            </a:pPr>
            <a:r>
              <a:rPr lang="en-US"/>
              <a:t>This is the time to start thinking about your farm and what you really want for your future. You can look at the near future next five years and also down the road to the next generation.</a:t>
            </a:r>
          </a:p>
          <a:p>
            <a:pPr>
              <a:spcBef>
                <a:spcPct val="0"/>
              </a:spcBef>
            </a:pPr>
            <a:endParaRPr lang="en-US"/>
          </a:p>
          <a:p>
            <a:pPr>
              <a:spcBef>
                <a:spcPct val="0"/>
              </a:spcBef>
            </a:pPr>
            <a:r>
              <a:rPr lang="en-US"/>
              <a:t>Ask your self some questions about the following.</a:t>
            </a:r>
          </a:p>
        </p:txBody>
      </p:sp>
    </p:spTree>
    <p:extLst>
      <p:ext uri="{BB962C8B-B14F-4D97-AF65-F5344CB8AC3E}">
        <p14:creationId xmlns:p14="http://schemas.microsoft.com/office/powerpoint/2010/main" val="2161649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57D755-4719-44A8-8DDE-1FAD7475DB34}" type="slidenum">
              <a:rPr lang="en-US"/>
              <a:pPr fontAlgn="base">
                <a:spcBef>
                  <a:spcPct val="0"/>
                </a:spcBef>
                <a:spcAft>
                  <a:spcPct val="0"/>
                </a:spcAft>
              </a:pPr>
              <a:t>18</a:t>
            </a:fld>
            <a:endParaRPr lang="en-US"/>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What is YOUR definition of financial success?  How much money do you need to live in a manner that provides you a comfortable life?  Is this a career to support a family or to enhance another paycheck?  </a:t>
            </a:r>
          </a:p>
        </p:txBody>
      </p:sp>
    </p:spTree>
    <p:extLst>
      <p:ext uri="{BB962C8B-B14F-4D97-AF65-F5344CB8AC3E}">
        <p14:creationId xmlns:p14="http://schemas.microsoft.com/office/powerpoint/2010/main" val="1880887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5595E7-97DC-4403-8C39-F126DDC1232E}" type="slidenum">
              <a:rPr lang="en-US"/>
              <a:pPr fontAlgn="base">
                <a:spcBef>
                  <a:spcPct val="0"/>
                </a:spcBef>
                <a:spcAft>
                  <a:spcPct val="0"/>
                </a:spcAft>
              </a:pPr>
              <a:t>19</a:t>
            </a:fld>
            <a:endParaRPr lang="en-US"/>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 is where values come in.  What is it worth to you to raise your kids on the farm?  What does it mean to work side by side with your spouse everyday? What is the value of  producing your own food?  </a:t>
            </a:r>
          </a:p>
        </p:txBody>
      </p:sp>
    </p:spTree>
    <p:extLst>
      <p:ext uri="{BB962C8B-B14F-4D97-AF65-F5344CB8AC3E}">
        <p14:creationId xmlns:p14="http://schemas.microsoft.com/office/powerpoint/2010/main" val="307853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7E40ED-793D-487E-BB7B-F3D4AA20853F}" type="slidenum">
              <a:rPr lang="en-US"/>
              <a:pPr fontAlgn="base">
                <a:spcBef>
                  <a:spcPct val="0"/>
                </a:spcBef>
                <a:spcAft>
                  <a:spcPct val="0"/>
                </a:spcAft>
              </a:pPr>
              <a:t>20</a:t>
            </a:fld>
            <a:endParaRPr lang="en-US"/>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Don’t forget your family. Farming is different than most professions – it is part business and part your lifestyle. Your family has a vested interest in decisions you make.</a:t>
            </a:r>
          </a:p>
        </p:txBody>
      </p:sp>
    </p:spTree>
    <p:extLst>
      <p:ext uri="{BB962C8B-B14F-4D97-AF65-F5344CB8AC3E}">
        <p14:creationId xmlns:p14="http://schemas.microsoft.com/office/powerpoint/2010/main" val="2380522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0DEF4A4-6D32-40A2-8BC9-1920631A826E}" type="slidenum">
              <a:rPr lang="en-US"/>
              <a:pPr fontAlgn="base">
                <a:spcBef>
                  <a:spcPct val="0"/>
                </a:spcBef>
                <a:spcAft>
                  <a:spcPct val="0"/>
                </a:spcAft>
              </a:pPr>
              <a:t>21</a:t>
            </a:fld>
            <a:endParaRPr lang="en-US"/>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Many of us go through life without intentional goals.  We react to external events and people to happen upon where we are going.  It is not a very efficient way of getting where we want to be and in a business situation may prove fatal.</a:t>
            </a:r>
          </a:p>
        </p:txBody>
      </p:sp>
    </p:spTree>
    <p:extLst>
      <p:ext uri="{BB962C8B-B14F-4D97-AF65-F5344CB8AC3E}">
        <p14:creationId xmlns:p14="http://schemas.microsoft.com/office/powerpoint/2010/main" val="2613214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92989D-B7E6-457B-A177-4B625636B1CA}" type="slidenum">
              <a:rPr lang="en-US"/>
              <a:pPr fontAlgn="base">
                <a:spcBef>
                  <a:spcPct val="0"/>
                </a:spcBef>
                <a:spcAft>
                  <a:spcPct val="0"/>
                </a:spcAft>
              </a:pPr>
              <a:t>5</a:t>
            </a:fld>
            <a:endParaRPr lang="en-US"/>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14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Let’s start by going over the 10 most common ways to direct market your products.  We will go into each of these marketing venues in more detail.</a:t>
            </a:r>
          </a:p>
          <a:p>
            <a:pPr>
              <a:spcBef>
                <a:spcPct val="0"/>
              </a:spcBef>
            </a:pPr>
            <a:endParaRPr lang="en-US"/>
          </a:p>
        </p:txBody>
      </p:sp>
    </p:spTree>
    <p:extLst>
      <p:ext uri="{BB962C8B-B14F-4D97-AF65-F5344CB8AC3E}">
        <p14:creationId xmlns:p14="http://schemas.microsoft.com/office/powerpoint/2010/main" val="423686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3AD98C-776B-4D0C-8DB8-696A7DD50008}" type="slidenum">
              <a:rPr lang="en-US"/>
              <a:pPr fontAlgn="base">
                <a:spcBef>
                  <a:spcPct val="0"/>
                </a:spcBef>
                <a:spcAft>
                  <a:spcPct val="0"/>
                </a:spcAft>
              </a:pPr>
              <a:t>6</a:t>
            </a:fld>
            <a:endParaRPr lang="en-US"/>
          </a:p>
        </p:txBody>
      </p:sp>
      <p:sp>
        <p:nvSpPr>
          <p:cNvPr id="593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What is direct marketing? Marketing a product in a way that involves the farmer as the direct source for the end user.  In this way, the middleman, broker, wholesaler, etc. is eliminated in the buying chain.  The farmer assumes more of the work in making that connection but also receives a higher percentage of the total value of the product.  Many farmers are processing and distributing their products direct to restaurants or retail store, therefore capturing more of the consumer dollar.</a:t>
            </a:r>
          </a:p>
          <a:p>
            <a:pPr>
              <a:spcBef>
                <a:spcPct val="0"/>
              </a:spcBef>
            </a:pPr>
            <a:endParaRPr lang="en-US"/>
          </a:p>
          <a:p>
            <a:pPr>
              <a:spcBef>
                <a:spcPct val="0"/>
              </a:spcBef>
            </a:pPr>
            <a:r>
              <a:rPr lang="en-US"/>
              <a:t>In addition, the customer is often looking to know more about their food, and getting to know and purchase directly from the farmer growing their food has a increased appeal to many.</a:t>
            </a:r>
          </a:p>
          <a:p>
            <a:pPr>
              <a:spcBef>
                <a:spcPct val="0"/>
              </a:spcBef>
            </a:pPr>
            <a:r>
              <a:rPr lang="en-US"/>
              <a:t>It is not that small acreage farmers cannot sell their crop or livestock products through a broker or to a wholesale entity. In fact, many producers of specialty or niche products may find that selling through a broker is a much more lucrative venue for selling due to volume purchasing.  These products will generally be processed food products, with a shelf life and a unique identity (huckleberries jam from Idaho,  Organic frozen vegetables from Stalbush Island Farms, or natural beef from Oregon County Beef).</a:t>
            </a:r>
          </a:p>
        </p:txBody>
      </p:sp>
    </p:spTree>
    <p:extLst>
      <p:ext uri="{BB962C8B-B14F-4D97-AF65-F5344CB8AC3E}">
        <p14:creationId xmlns:p14="http://schemas.microsoft.com/office/powerpoint/2010/main" val="29706468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AAD9AE-72C6-45C5-AB92-076668BA8056}" type="slidenum">
              <a:rPr lang="en-US"/>
              <a:pPr fontAlgn="base">
                <a:spcBef>
                  <a:spcPct val="0"/>
                </a:spcBef>
                <a:spcAft>
                  <a:spcPct val="0"/>
                </a:spcAft>
              </a:pPr>
              <a:t>7</a:t>
            </a:fld>
            <a:endParaRPr lang="en-US"/>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Direct marketing is another aspect of farming and very different than the production side.  It involves a different set of skills. One of the most important of the necessary skills is being able to work with customers on a one–to-one basis. People skills are as essential as production skills.  Having to market your own product adds another layer of management to the complexity of your operation. </a:t>
            </a:r>
          </a:p>
          <a:p>
            <a:pPr>
              <a:spcBef>
                <a:spcPct val="0"/>
              </a:spcBef>
            </a:pPr>
            <a:r>
              <a:rPr lang="en-US"/>
              <a:t>Because you have direct contact with the consumer you will want to have a high quality product. That is your key to keep customers coming back week after week or year after year.</a:t>
            </a:r>
          </a:p>
        </p:txBody>
      </p:sp>
    </p:spTree>
    <p:extLst>
      <p:ext uri="{BB962C8B-B14F-4D97-AF65-F5344CB8AC3E}">
        <p14:creationId xmlns:p14="http://schemas.microsoft.com/office/powerpoint/2010/main" val="4088870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21C6D56-A20E-4A58-A881-59A83C5D8338}" type="slidenum">
              <a:rPr lang="en-US"/>
              <a:pPr fontAlgn="base">
                <a:spcBef>
                  <a:spcPct val="0"/>
                </a:spcBef>
                <a:spcAft>
                  <a:spcPct val="0"/>
                </a:spcAft>
              </a:pPr>
              <a:t>9</a:t>
            </a:fld>
            <a:endParaRPr lang="en-US"/>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There is no purpose in trying to start any enterprise before you have a clear inventory of your current resources. It is THE starting point. Know what you have – then know what you need – then start planning how you will get from A to B.</a:t>
            </a:r>
          </a:p>
        </p:txBody>
      </p:sp>
    </p:spTree>
    <p:extLst>
      <p:ext uri="{BB962C8B-B14F-4D97-AF65-F5344CB8AC3E}">
        <p14:creationId xmlns:p14="http://schemas.microsoft.com/office/powerpoint/2010/main" val="420361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C7B8F-8337-4823-ADDF-63FC18029C8C}" type="slidenum">
              <a:rPr lang="en-US"/>
              <a:pPr fontAlgn="base">
                <a:spcBef>
                  <a:spcPct val="0"/>
                </a:spcBef>
                <a:spcAft>
                  <a:spcPct val="0"/>
                </a:spcAft>
              </a:pPr>
              <a:t>10</a:t>
            </a:fld>
            <a:endParaRPr lang="en-US"/>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Start with yourself (and your family or potential partners, if appropriate).  What are your interests?  What are your goals for the farm – in terms of economic returns,  environmental protection and quality of life?  </a:t>
            </a:r>
          </a:p>
          <a:p>
            <a:pPr>
              <a:spcBef>
                <a:spcPct val="0"/>
              </a:spcBef>
            </a:pPr>
            <a:r>
              <a:rPr lang="en-US"/>
              <a:t>We addressed this in the section on whole farm planning – now we are putting it all together to detail what the current human resources could be applied to the farm.</a:t>
            </a:r>
          </a:p>
          <a:p>
            <a:pPr>
              <a:spcBef>
                <a:spcPct val="0"/>
              </a:spcBef>
            </a:pPr>
            <a:endParaRPr lang="en-US"/>
          </a:p>
          <a:p>
            <a:pPr>
              <a:spcBef>
                <a:spcPct val="0"/>
              </a:spcBef>
            </a:pPr>
            <a:r>
              <a:rPr lang="en-US"/>
              <a:t>What are the skills for labor, management, marketing or any other aspect of the business that you and each member of your family or partnership can contribute to make things happen?</a:t>
            </a:r>
          </a:p>
        </p:txBody>
      </p:sp>
    </p:spTree>
    <p:extLst>
      <p:ext uri="{BB962C8B-B14F-4D97-AF65-F5344CB8AC3E}">
        <p14:creationId xmlns:p14="http://schemas.microsoft.com/office/powerpoint/2010/main" val="118240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079A5C-FE7B-4CFA-8316-B7AFE35836B2}" type="slidenum">
              <a:rPr lang="en-US"/>
              <a:pPr fontAlgn="base">
                <a:spcBef>
                  <a:spcPct val="0"/>
                </a:spcBef>
                <a:spcAft>
                  <a:spcPct val="0"/>
                </a:spcAft>
              </a:pPr>
              <a:t>11</a:t>
            </a:fld>
            <a:endParaRPr lang="en-US"/>
          </a:p>
        </p:txBody>
      </p:sp>
      <p:sp>
        <p:nvSpPr>
          <p:cNvPr id="66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 Again – you have to keep your mind on the goal for your farm.  But a look at your </a:t>
            </a:r>
            <a:r>
              <a:rPr lang="en-US" b="1"/>
              <a:t>current</a:t>
            </a:r>
            <a:r>
              <a:rPr lang="en-US"/>
              <a:t> financial capital and </a:t>
            </a:r>
            <a:r>
              <a:rPr lang="en-US" b="1"/>
              <a:t>potential </a:t>
            </a:r>
            <a:r>
              <a:rPr lang="en-US"/>
              <a:t>for loans, borrowing, working and saving needs to be evaluated.   Many things can be improvised for start-up and improved over time as money is returned to the business.</a:t>
            </a:r>
          </a:p>
        </p:txBody>
      </p:sp>
    </p:spTree>
    <p:extLst>
      <p:ext uri="{BB962C8B-B14F-4D97-AF65-F5344CB8AC3E}">
        <p14:creationId xmlns:p14="http://schemas.microsoft.com/office/powerpoint/2010/main" val="4104250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E09E3F4-EAFF-4A69-8C78-2D8FFFADCEC5}" type="slidenum">
              <a:rPr lang="en-US"/>
              <a:pPr fontAlgn="base">
                <a:spcBef>
                  <a:spcPct val="0"/>
                </a:spcBef>
                <a:spcAft>
                  <a:spcPct val="0"/>
                </a:spcAft>
              </a:pPr>
              <a:t>12</a:t>
            </a:fld>
            <a:endParaRPr lang="en-US"/>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Inventory details of your land ( slope, aspect and current vegetation), the climate (and microclimate influences), as well as water sources, volume and seasonal variations.</a:t>
            </a:r>
          </a:p>
          <a:p>
            <a:pPr>
              <a:spcBef>
                <a:spcPct val="0"/>
              </a:spcBef>
            </a:pPr>
            <a:endParaRPr lang="en-US"/>
          </a:p>
          <a:p>
            <a:pPr>
              <a:spcBef>
                <a:spcPct val="0"/>
              </a:spcBef>
            </a:pPr>
            <a:r>
              <a:rPr lang="en-US"/>
              <a:t>For Idaho, a great reference for some of the Climate Data is including in: </a:t>
            </a:r>
            <a:r>
              <a:rPr lang="en-US" i="1"/>
              <a:t>Specialty Farming in Idaho: Selecting a Site</a:t>
            </a:r>
            <a:r>
              <a:rPr lang="en-US"/>
              <a:t> available on-line at: </a:t>
            </a:r>
          </a:p>
          <a:p>
            <a:pPr>
              <a:spcBef>
                <a:spcPct val="0"/>
              </a:spcBef>
            </a:pPr>
            <a:r>
              <a:rPr lang="en-US"/>
              <a:t>http://info.ag.uidho.edu/pdf/EXT/EXT0744.pdf</a:t>
            </a:r>
          </a:p>
          <a:p>
            <a:pPr>
              <a:spcBef>
                <a:spcPct val="0"/>
              </a:spcBef>
            </a:pPr>
            <a:endParaRPr lang="en-US"/>
          </a:p>
          <a:p>
            <a:pPr>
              <a:spcBef>
                <a:spcPct val="0"/>
              </a:spcBef>
            </a:pPr>
            <a:endParaRPr lang="en-US"/>
          </a:p>
          <a:p>
            <a:pPr>
              <a:spcBef>
                <a:spcPct val="0"/>
              </a:spcBef>
            </a:pPr>
            <a:endParaRPr lang="en-US"/>
          </a:p>
          <a:p>
            <a:pPr>
              <a:spcBef>
                <a:spcPct val="0"/>
              </a:spcBef>
            </a:pPr>
            <a:endParaRPr lang="en-US"/>
          </a:p>
        </p:txBody>
      </p:sp>
    </p:spTree>
    <p:extLst>
      <p:ext uri="{BB962C8B-B14F-4D97-AF65-F5344CB8AC3E}">
        <p14:creationId xmlns:p14="http://schemas.microsoft.com/office/powerpoint/2010/main" val="1185009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3AE8C5-4D03-4710-A2A7-1566B202D9BC}" type="slidenum">
              <a:rPr lang="en-US"/>
              <a:pPr fontAlgn="base">
                <a:spcBef>
                  <a:spcPct val="0"/>
                </a:spcBef>
                <a:spcAft>
                  <a:spcPct val="0"/>
                </a:spcAft>
              </a:pPr>
              <a:t>14</a:t>
            </a:fld>
            <a:endParaRPr lang="en-US"/>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What do you currently have for buildings? Are they currently being underutilized?</a:t>
            </a:r>
          </a:p>
          <a:p>
            <a:pPr>
              <a:spcBef>
                <a:spcPct val="0"/>
              </a:spcBef>
            </a:pPr>
            <a:r>
              <a:rPr lang="en-US"/>
              <a:t>Buildings – details of condition and potential uses</a:t>
            </a:r>
          </a:p>
          <a:p>
            <a:pPr>
              <a:spcBef>
                <a:spcPct val="0"/>
              </a:spcBef>
            </a:pPr>
            <a:r>
              <a:rPr lang="en-US"/>
              <a:t>Fencing – type and use, age and condition </a:t>
            </a:r>
          </a:p>
          <a:p>
            <a:pPr>
              <a:spcBef>
                <a:spcPct val="0"/>
              </a:spcBef>
            </a:pPr>
            <a:r>
              <a:rPr lang="en-US"/>
              <a:t>Equipment  - tractors and tools, but also irrigation and mechanical devices</a:t>
            </a:r>
          </a:p>
          <a:p>
            <a:pPr>
              <a:spcBef>
                <a:spcPct val="0"/>
              </a:spcBef>
            </a:pPr>
            <a:r>
              <a:rPr lang="en-US"/>
              <a:t>Well location</a:t>
            </a:r>
          </a:p>
          <a:p>
            <a:pPr>
              <a:spcBef>
                <a:spcPct val="0"/>
              </a:spcBef>
            </a:pPr>
            <a:endParaRPr lang="en-US"/>
          </a:p>
          <a:p>
            <a:pPr>
              <a:spcBef>
                <a:spcPct val="0"/>
              </a:spcBef>
            </a:pPr>
            <a:r>
              <a:rPr lang="en-US"/>
              <a:t>Assess materials on hand for building.</a:t>
            </a:r>
          </a:p>
          <a:p>
            <a:pPr>
              <a:spcBef>
                <a:spcPct val="0"/>
              </a:spcBef>
            </a:pPr>
            <a:r>
              <a:rPr lang="en-US"/>
              <a:t>Consider sources of used supplies and equipment</a:t>
            </a:r>
          </a:p>
        </p:txBody>
      </p:sp>
    </p:spTree>
    <p:extLst>
      <p:ext uri="{BB962C8B-B14F-4D97-AF65-F5344CB8AC3E}">
        <p14:creationId xmlns:p14="http://schemas.microsoft.com/office/powerpoint/2010/main" val="42864944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61960" y="1044379"/>
            <a:ext cx="5639148" cy="1700055"/>
          </a:xfrm>
          <a:noFill/>
        </p:spPr>
        <p:txBody>
          <a:bodyPr anchor="t"/>
          <a:lstStyle>
            <a:lvl1pPr algn="ctr">
              <a:defRPr sz="6000" b="1" baseline="0">
                <a:solidFill>
                  <a:schemeClr val="tx1"/>
                </a:solidFill>
              </a:defRPr>
            </a:lvl1pPr>
          </a:lstStyle>
          <a:p>
            <a:r>
              <a:rPr lang="en-US" dirty="0"/>
              <a:t>Course or Workshop Title</a:t>
            </a:r>
          </a:p>
        </p:txBody>
      </p:sp>
      <p:sp>
        <p:nvSpPr>
          <p:cNvPr id="3" name="Subtitle 2"/>
          <p:cNvSpPr>
            <a:spLocks noGrp="1"/>
          </p:cNvSpPr>
          <p:nvPr>
            <p:ph type="subTitle" idx="1" hasCustomPrompt="1"/>
          </p:nvPr>
        </p:nvSpPr>
        <p:spPr>
          <a:xfrm>
            <a:off x="5961960" y="2919120"/>
            <a:ext cx="5639148" cy="1911325"/>
          </a:xfrm>
          <a:noFill/>
        </p:spPr>
        <p:txBody>
          <a:bodyPr/>
          <a:lstStyle>
            <a:lvl1pPr marL="0" marR="0" indent="0" algn="ctr">
              <a:lnSpc>
                <a:spcPct val="107000"/>
              </a:lnSpc>
              <a:spcBef>
                <a:spcPts val="0"/>
              </a:spcBef>
              <a:spcAft>
                <a:spcPts val="800"/>
              </a:spcAft>
              <a:buNone/>
              <a:defRPr sz="2400" b="0" baseline="0">
                <a:solidFill>
                  <a:schemeClr val="tx1"/>
                </a:solidFill>
                <a:latin typeface="Garamond" panose="020204040303010108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Instructor Name, Title ; Date, Location</a:t>
            </a:r>
          </a:p>
          <a:p>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l="5278"/>
          <a:stretch/>
        </p:blipFill>
        <p:spPr>
          <a:xfrm>
            <a:off x="143141" y="908158"/>
            <a:ext cx="5714427" cy="4021923"/>
          </a:xfrm>
          <a:prstGeom prst="rect">
            <a:avLst/>
          </a:prstGeom>
        </p:spPr>
      </p:pic>
    </p:spTree>
    <p:extLst>
      <p:ext uri="{BB962C8B-B14F-4D97-AF65-F5344CB8AC3E}">
        <p14:creationId xmlns:p14="http://schemas.microsoft.com/office/powerpoint/2010/main" val="284088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307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539286"/>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53928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451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1094318" y="1846264"/>
            <a:ext cx="532553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3052" y="1846264"/>
            <a:ext cx="5327649"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8400"/>
            <a:ext cx="2844800" cy="457200"/>
          </a:xfrm>
          <a:prstGeom prst="rect">
            <a:avLst/>
          </a:prstGeo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844800" cy="457200"/>
          </a:xfrm>
          <a:prstGeom prst="rect">
            <a:avLst/>
          </a:prstGeom>
        </p:spPr>
        <p:txBody>
          <a:bodyPr/>
          <a:lstStyle>
            <a:lvl1pPr>
              <a:defRPr/>
            </a:lvl1pPr>
          </a:lstStyle>
          <a:p>
            <a:pPr>
              <a:defRPr/>
            </a:pPr>
            <a:fld id="{8C06DCEF-C4C0-465E-AB30-2E80C436641D}" type="slidenum">
              <a:rPr lang="en-US"/>
              <a:pPr>
                <a:defRPr/>
              </a:pPr>
              <a:t>‹#›</a:t>
            </a:fld>
            <a:endParaRPr lang="en-US"/>
          </a:p>
        </p:txBody>
      </p:sp>
    </p:spTree>
    <p:extLst>
      <p:ext uri="{BB962C8B-B14F-4D97-AF65-F5344CB8AC3E}">
        <p14:creationId xmlns:p14="http://schemas.microsoft.com/office/powerpoint/2010/main" val="717484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06400" y="1524001"/>
            <a:ext cx="5325533" cy="4211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623052" y="1846264"/>
            <a:ext cx="5327649" cy="2028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623052" y="4027488"/>
            <a:ext cx="5327649" cy="203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8400"/>
            <a:ext cx="2844800" cy="45720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8400"/>
            <a:ext cx="2844800" cy="457200"/>
          </a:xfrm>
          <a:prstGeom prst="rect">
            <a:avLst/>
          </a:prstGeom>
        </p:spPr>
        <p:txBody>
          <a:bodyPr/>
          <a:lstStyle>
            <a:lvl1pPr>
              <a:defRPr/>
            </a:lvl1pPr>
          </a:lstStyle>
          <a:p>
            <a:pPr>
              <a:defRPr/>
            </a:pPr>
            <a:fld id="{CA6FB298-AB08-4DCE-AD75-F41757DCF44D}" type="slidenum">
              <a:rPr lang="en-US"/>
              <a:pPr>
                <a:defRPr/>
              </a:pPr>
              <a:t>‹#›</a:t>
            </a:fld>
            <a:endParaRPr lang="en-US"/>
          </a:p>
        </p:txBody>
      </p:sp>
    </p:spTree>
    <p:extLst>
      <p:ext uri="{BB962C8B-B14F-4D97-AF65-F5344CB8AC3E}">
        <p14:creationId xmlns:p14="http://schemas.microsoft.com/office/powerpoint/2010/main" val="2676291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1_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3638"/>
            <a:ext cx="2844800" cy="457200"/>
          </a:xfrm>
          <a:prstGeom prst="rect">
            <a:avLst/>
          </a:prstGeo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3638"/>
            <a:ext cx="2844800" cy="457200"/>
          </a:xfrm>
          <a:prstGeom prst="rect">
            <a:avLst/>
          </a:prstGeom>
        </p:spPr>
        <p:txBody>
          <a:bodyPr/>
          <a:lstStyle>
            <a:lvl1pPr>
              <a:defRPr/>
            </a:lvl1pPr>
          </a:lstStyle>
          <a:p>
            <a:pPr>
              <a:defRPr/>
            </a:pPr>
            <a:fld id="{A6C3BEBF-B068-4F00-8995-CBF5C0FECAFB}" type="slidenum">
              <a:rPr lang="en-US"/>
              <a:pPr>
                <a:defRPr/>
              </a:pPr>
              <a:t>‹#›</a:t>
            </a:fld>
            <a:endParaRPr lang="en-US"/>
          </a:p>
        </p:txBody>
      </p:sp>
    </p:spTree>
    <p:extLst>
      <p:ext uri="{BB962C8B-B14F-4D97-AF65-F5344CB8AC3E}">
        <p14:creationId xmlns:p14="http://schemas.microsoft.com/office/powerpoint/2010/main" val="34766254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63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34397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38698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14526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95886"/>
          </a:xfrm>
        </p:spPr>
        <p:txBody>
          <a:bodyPr/>
          <a:lstStyle/>
          <a:p>
            <a:r>
              <a:rPr lang="en-US" dirty="0"/>
              <a:t>Click to edit Master title style</a:t>
            </a:r>
          </a:p>
        </p:txBody>
      </p:sp>
      <p:sp>
        <p:nvSpPr>
          <p:cNvPr id="3" name="Content Placeholder 2"/>
          <p:cNvSpPr>
            <a:spLocks noGrp="1"/>
          </p:cNvSpPr>
          <p:nvPr>
            <p:ph sz="half" idx="1"/>
          </p:nvPr>
        </p:nvSpPr>
        <p:spPr>
          <a:xfrm>
            <a:off x="838200" y="1681933"/>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81933"/>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7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045664"/>
          </a:xfrm>
        </p:spPr>
        <p:txBody>
          <a:bodyPr/>
          <a:lstStyle/>
          <a:p>
            <a:r>
              <a:rPr lang="en-US" dirty="0"/>
              <a:t>Click to edit Master title style</a:t>
            </a:r>
          </a:p>
        </p:txBody>
      </p:sp>
      <p:sp>
        <p:nvSpPr>
          <p:cNvPr id="3" name="Text Placeholder 2"/>
          <p:cNvSpPr>
            <a:spLocks noGrp="1"/>
          </p:cNvSpPr>
          <p:nvPr>
            <p:ph type="body" idx="1"/>
          </p:nvPr>
        </p:nvSpPr>
        <p:spPr>
          <a:xfrm>
            <a:off x="839788" y="1545976"/>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373426"/>
            <a:ext cx="5157787" cy="36158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545976"/>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373426"/>
            <a:ext cx="5183188" cy="361589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98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1659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52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1310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107462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07878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2" name="Group 11">
            <a:extLst>
              <a:ext uri="{FF2B5EF4-FFF2-40B4-BE49-F238E27FC236}">
                <a16:creationId xmlns:a16="http://schemas.microsoft.com/office/drawing/2014/main" id="{D835003F-A626-4B5B-9CB4-A6CD0278D94A}"/>
              </a:ext>
            </a:extLst>
          </p:cNvPr>
          <p:cNvGrpSpPr/>
          <p:nvPr userDrawn="1"/>
        </p:nvGrpSpPr>
        <p:grpSpPr>
          <a:xfrm>
            <a:off x="838200" y="5904411"/>
            <a:ext cx="7168782" cy="845635"/>
            <a:chOff x="284039" y="5838842"/>
            <a:chExt cx="7031022" cy="845635"/>
          </a:xfrm>
        </p:grpSpPr>
        <p:pic>
          <p:nvPicPr>
            <p:cNvPr id="13" name="Picture 12">
              <a:extLst>
                <a:ext uri="{FF2B5EF4-FFF2-40B4-BE49-F238E27FC236}">
                  <a16:creationId xmlns:a16="http://schemas.microsoft.com/office/drawing/2014/main" id="{F13E7801-B404-42B4-9B0A-AFED96242536}"/>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20827"/>
            <a:stretch/>
          </p:blipFill>
          <p:spPr>
            <a:xfrm>
              <a:off x="3566542" y="5838842"/>
              <a:ext cx="3748519" cy="845635"/>
            </a:xfrm>
            <a:prstGeom prst="rect">
              <a:avLst/>
            </a:prstGeom>
          </p:spPr>
        </p:pic>
        <p:pic>
          <p:nvPicPr>
            <p:cNvPr id="14" name="Picture 13">
              <a:extLst>
                <a:ext uri="{FF2B5EF4-FFF2-40B4-BE49-F238E27FC236}">
                  <a16:creationId xmlns:a16="http://schemas.microsoft.com/office/drawing/2014/main" id="{2BDF8A0A-859C-426B-883B-73ECEBA80AD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4039" y="6066575"/>
              <a:ext cx="2170053" cy="594437"/>
            </a:xfrm>
            <a:prstGeom prst="rect">
              <a:avLst/>
            </a:prstGeom>
          </p:spPr>
        </p:pic>
      </p:grpSp>
      <p:sp>
        <p:nvSpPr>
          <p:cNvPr id="15" name="TextBox 14">
            <a:extLst>
              <a:ext uri="{FF2B5EF4-FFF2-40B4-BE49-F238E27FC236}">
                <a16:creationId xmlns:a16="http://schemas.microsoft.com/office/drawing/2014/main" id="{CF848D68-C30B-40B8-945D-A6FE887F813E}"/>
              </a:ext>
            </a:extLst>
          </p:cNvPr>
          <p:cNvSpPr txBox="1"/>
          <p:nvPr userDrawn="1"/>
        </p:nvSpPr>
        <p:spPr>
          <a:xfrm>
            <a:off x="8828116" y="6108652"/>
            <a:ext cx="2726574" cy="707886"/>
          </a:xfrm>
          <a:prstGeom prst="rect">
            <a:avLst/>
          </a:prstGeom>
          <a:noFill/>
        </p:spPr>
        <p:txBody>
          <a:bodyPr wrap="square" rtlCol="0">
            <a:spAutoFit/>
          </a:bodyPr>
          <a:lstStyle/>
          <a:p>
            <a:pPr algn="ctr"/>
            <a:r>
              <a:rPr lang="en-US" sz="2000" b="1" dirty="0">
                <a:solidFill>
                  <a:srgbClr val="33679B"/>
                </a:solidFill>
                <a:latin typeface="Garamond" panose="02020404030301010803" pitchFamily="18" charset="0"/>
              </a:rPr>
              <a:t>Is a Small Farm in </a:t>
            </a:r>
          </a:p>
          <a:p>
            <a:pPr algn="ctr"/>
            <a:r>
              <a:rPr lang="en-US" sz="2000" b="1" dirty="0">
                <a:solidFill>
                  <a:srgbClr val="33679B"/>
                </a:solidFill>
                <a:latin typeface="Garamond" panose="02020404030301010803" pitchFamily="18" charset="0"/>
              </a:rPr>
              <a:t>Your Future? </a:t>
            </a:r>
          </a:p>
        </p:txBody>
      </p:sp>
    </p:spTree>
    <p:extLst>
      <p:ext uri="{BB962C8B-B14F-4D97-AF65-F5344CB8AC3E}">
        <p14:creationId xmlns:p14="http://schemas.microsoft.com/office/powerpoint/2010/main" val="1313499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Garamond" panose="020204040303010108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yriad Pro"/>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yriad Pro"/>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yriad Pro"/>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yriad Pro"/>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sare.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00435" y="825699"/>
            <a:ext cx="5703887" cy="4277915"/>
          </a:xfrm>
          <a:prstGeom prst="rect">
            <a:avLst/>
          </a:prstGeom>
        </p:spPr>
      </p:pic>
      <p:sp>
        <p:nvSpPr>
          <p:cNvPr id="6" name="Title 5"/>
          <p:cNvSpPr>
            <a:spLocks noGrp="1"/>
          </p:cNvSpPr>
          <p:nvPr>
            <p:ph type="ctrTitle" idx="4294967295"/>
          </p:nvPr>
        </p:nvSpPr>
        <p:spPr>
          <a:xfrm>
            <a:off x="6353586" y="649563"/>
            <a:ext cx="4572000" cy="1470025"/>
          </a:xfrm>
        </p:spPr>
        <p:txBody>
          <a:bodyPr>
            <a:normAutofit fontScale="90000"/>
          </a:bodyPr>
          <a:lstStyle/>
          <a:p>
            <a:pPr algn="ctr"/>
            <a:r>
              <a:rPr lang="en-US" sz="5500" b="1" dirty="0"/>
              <a:t>Market Garden Exploration</a:t>
            </a:r>
          </a:p>
        </p:txBody>
      </p:sp>
      <p:sp>
        <p:nvSpPr>
          <p:cNvPr id="7" name="Subtitle 6"/>
          <p:cNvSpPr>
            <a:spLocks noGrp="1"/>
          </p:cNvSpPr>
          <p:nvPr>
            <p:ph type="subTitle" idx="4294967295"/>
          </p:nvPr>
        </p:nvSpPr>
        <p:spPr>
          <a:xfrm>
            <a:off x="7271190" y="2271988"/>
            <a:ext cx="3147955" cy="1752600"/>
          </a:xfrm>
        </p:spPr>
        <p:txBody>
          <a:bodyPr/>
          <a:lstStyle/>
          <a:p>
            <a:pPr marL="0" indent="0">
              <a:buNone/>
            </a:pPr>
            <a:r>
              <a:rPr lang="en-US" dirty="0"/>
              <a:t>Is it right for you?</a:t>
            </a:r>
          </a:p>
          <a:p>
            <a:pPr marL="0" indent="0">
              <a:buNone/>
            </a:pPr>
            <a:r>
              <a:rPr lang="en-US" sz="1200" b="1" dirty="0"/>
              <a:t/>
            </a:r>
            <a:br>
              <a:rPr lang="en-US" sz="1200" b="1" dirty="0"/>
            </a:br>
            <a:endParaRPr lang="en-US" sz="2800" b="1" dirty="0"/>
          </a:p>
        </p:txBody>
      </p:sp>
      <p:grpSp>
        <p:nvGrpSpPr>
          <p:cNvPr id="1745" name="Group 1744"/>
          <p:cNvGrpSpPr/>
          <p:nvPr/>
        </p:nvGrpSpPr>
        <p:grpSpPr>
          <a:xfrm>
            <a:off x="7391314" y="3222900"/>
            <a:ext cx="2633662" cy="1908175"/>
            <a:chOff x="-5292725" y="4635500"/>
            <a:chExt cx="2633662" cy="1908175"/>
          </a:xfrm>
        </p:grpSpPr>
        <p:sp>
          <p:nvSpPr>
            <p:cNvPr id="1563" name="Freeform 1323"/>
            <p:cNvSpPr>
              <a:spLocks/>
            </p:cNvSpPr>
            <p:nvPr/>
          </p:nvSpPr>
          <p:spPr bwMode="auto">
            <a:xfrm>
              <a:off x="-3273425" y="5708650"/>
              <a:ext cx="33337" cy="101600"/>
            </a:xfrm>
            <a:custGeom>
              <a:avLst/>
              <a:gdLst>
                <a:gd name="T0" fmla="*/ 21 w 21"/>
                <a:gd name="T1" fmla="*/ 64 h 64"/>
                <a:gd name="T2" fmla="*/ 21 w 21"/>
                <a:gd name="T3" fmla="*/ 0 h 64"/>
                <a:gd name="T4" fmla="*/ 0 w 21"/>
                <a:gd name="T5" fmla="*/ 0 h 64"/>
                <a:gd name="T6" fmla="*/ 0 w 21"/>
                <a:gd name="T7" fmla="*/ 59 h 64"/>
                <a:gd name="T8" fmla="*/ 21 w 21"/>
                <a:gd name="T9" fmla="*/ 64 h 64"/>
              </a:gdLst>
              <a:ahLst/>
              <a:cxnLst>
                <a:cxn ang="0">
                  <a:pos x="T0" y="T1"/>
                </a:cxn>
                <a:cxn ang="0">
                  <a:pos x="T2" y="T3"/>
                </a:cxn>
                <a:cxn ang="0">
                  <a:pos x="T4" y="T5"/>
                </a:cxn>
                <a:cxn ang="0">
                  <a:pos x="T6" y="T7"/>
                </a:cxn>
                <a:cxn ang="0">
                  <a:pos x="T8" y="T9"/>
                </a:cxn>
              </a:cxnLst>
              <a:rect l="0" t="0" r="r" b="b"/>
              <a:pathLst>
                <a:path w="21" h="64">
                  <a:moveTo>
                    <a:pt x="21" y="64"/>
                  </a:moveTo>
                  <a:lnTo>
                    <a:pt x="21" y="0"/>
                  </a:lnTo>
                  <a:lnTo>
                    <a:pt x="0" y="0"/>
                  </a:lnTo>
                  <a:lnTo>
                    <a:pt x="0" y="59"/>
                  </a:lnTo>
                  <a:lnTo>
                    <a:pt x="21" y="64"/>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1324"/>
            <p:cNvSpPr>
              <a:spLocks/>
            </p:cNvSpPr>
            <p:nvPr/>
          </p:nvSpPr>
          <p:spPr bwMode="auto">
            <a:xfrm>
              <a:off x="-3359150" y="5067300"/>
              <a:ext cx="219075" cy="655638"/>
            </a:xfrm>
            <a:custGeom>
              <a:avLst/>
              <a:gdLst>
                <a:gd name="T0" fmla="*/ 131 w 138"/>
                <a:gd name="T1" fmla="*/ 219 h 413"/>
                <a:gd name="T2" fmla="*/ 127 w 138"/>
                <a:gd name="T3" fmla="*/ 184 h 413"/>
                <a:gd name="T4" fmla="*/ 120 w 138"/>
                <a:gd name="T5" fmla="*/ 151 h 413"/>
                <a:gd name="T6" fmla="*/ 113 w 138"/>
                <a:gd name="T7" fmla="*/ 117 h 413"/>
                <a:gd name="T8" fmla="*/ 104 w 138"/>
                <a:gd name="T9" fmla="*/ 85 h 413"/>
                <a:gd name="T10" fmla="*/ 96 w 138"/>
                <a:gd name="T11" fmla="*/ 58 h 413"/>
                <a:gd name="T12" fmla="*/ 88 w 138"/>
                <a:gd name="T13" fmla="*/ 34 h 413"/>
                <a:gd name="T14" fmla="*/ 78 w 138"/>
                <a:gd name="T15" fmla="*/ 16 h 413"/>
                <a:gd name="T16" fmla="*/ 71 w 138"/>
                <a:gd name="T17" fmla="*/ 5 h 413"/>
                <a:gd name="T18" fmla="*/ 64 w 138"/>
                <a:gd name="T19" fmla="*/ 0 h 413"/>
                <a:gd name="T20" fmla="*/ 57 w 138"/>
                <a:gd name="T21" fmla="*/ 5 h 413"/>
                <a:gd name="T22" fmla="*/ 49 w 138"/>
                <a:gd name="T23" fmla="*/ 19 h 413"/>
                <a:gd name="T24" fmla="*/ 40 w 138"/>
                <a:gd name="T25" fmla="*/ 38 h 413"/>
                <a:gd name="T26" fmla="*/ 50 w 138"/>
                <a:gd name="T27" fmla="*/ 99 h 413"/>
                <a:gd name="T28" fmla="*/ 54 w 138"/>
                <a:gd name="T29" fmla="*/ 144 h 413"/>
                <a:gd name="T30" fmla="*/ 57 w 138"/>
                <a:gd name="T31" fmla="*/ 180 h 413"/>
                <a:gd name="T32" fmla="*/ 58 w 138"/>
                <a:gd name="T33" fmla="*/ 211 h 413"/>
                <a:gd name="T34" fmla="*/ 58 w 138"/>
                <a:gd name="T35" fmla="*/ 237 h 413"/>
                <a:gd name="T36" fmla="*/ 57 w 138"/>
                <a:gd name="T37" fmla="*/ 261 h 413"/>
                <a:gd name="T38" fmla="*/ 54 w 138"/>
                <a:gd name="T39" fmla="*/ 282 h 413"/>
                <a:gd name="T40" fmla="*/ 50 w 138"/>
                <a:gd name="T41" fmla="*/ 304 h 413"/>
                <a:gd name="T42" fmla="*/ 50 w 138"/>
                <a:gd name="T43" fmla="*/ 304 h 413"/>
                <a:gd name="T44" fmla="*/ 50 w 138"/>
                <a:gd name="T45" fmla="*/ 304 h 413"/>
                <a:gd name="T46" fmla="*/ 42 w 138"/>
                <a:gd name="T47" fmla="*/ 328 h 413"/>
                <a:gd name="T48" fmla="*/ 32 w 138"/>
                <a:gd name="T49" fmla="*/ 347 h 413"/>
                <a:gd name="T50" fmla="*/ 19 w 138"/>
                <a:gd name="T51" fmla="*/ 361 h 413"/>
                <a:gd name="T52" fmla="*/ 0 w 138"/>
                <a:gd name="T53" fmla="*/ 371 h 413"/>
                <a:gd name="T54" fmla="*/ 7 w 138"/>
                <a:gd name="T55" fmla="*/ 386 h 413"/>
                <a:gd name="T56" fmla="*/ 15 w 138"/>
                <a:gd name="T57" fmla="*/ 397 h 413"/>
                <a:gd name="T58" fmla="*/ 26 w 138"/>
                <a:gd name="T59" fmla="*/ 406 h 413"/>
                <a:gd name="T60" fmla="*/ 43 w 138"/>
                <a:gd name="T61" fmla="*/ 410 h 413"/>
                <a:gd name="T62" fmla="*/ 64 w 138"/>
                <a:gd name="T63" fmla="*/ 413 h 413"/>
                <a:gd name="T64" fmla="*/ 85 w 138"/>
                <a:gd name="T65" fmla="*/ 411 h 413"/>
                <a:gd name="T66" fmla="*/ 100 w 138"/>
                <a:gd name="T67" fmla="*/ 407 h 413"/>
                <a:gd name="T68" fmla="*/ 113 w 138"/>
                <a:gd name="T69" fmla="*/ 400 h 413"/>
                <a:gd name="T70" fmla="*/ 121 w 138"/>
                <a:gd name="T71" fmla="*/ 390 h 413"/>
                <a:gd name="T72" fmla="*/ 127 w 138"/>
                <a:gd name="T73" fmla="*/ 378 h 413"/>
                <a:gd name="T74" fmla="*/ 131 w 138"/>
                <a:gd name="T75" fmla="*/ 362 h 413"/>
                <a:gd name="T76" fmla="*/ 135 w 138"/>
                <a:gd name="T77" fmla="*/ 346 h 413"/>
                <a:gd name="T78" fmla="*/ 136 w 138"/>
                <a:gd name="T79" fmla="*/ 326 h 413"/>
                <a:gd name="T80" fmla="*/ 138 w 138"/>
                <a:gd name="T81" fmla="*/ 307 h 413"/>
                <a:gd name="T82" fmla="*/ 136 w 138"/>
                <a:gd name="T83" fmla="*/ 283 h 413"/>
                <a:gd name="T84" fmla="*/ 133 w 138"/>
                <a:gd name="T85" fmla="*/ 254 h 413"/>
                <a:gd name="T86" fmla="*/ 131 w 138"/>
                <a:gd name="T87" fmla="*/ 219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8" h="413">
                  <a:moveTo>
                    <a:pt x="131" y="219"/>
                  </a:moveTo>
                  <a:lnTo>
                    <a:pt x="127" y="184"/>
                  </a:lnTo>
                  <a:lnTo>
                    <a:pt x="120" y="151"/>
                  </a:lnTo>
                  <a:lnTo>
                    <a:pt x="113" y="117"/>
                  </a:lnTo>
                  <a:lnTo>
                    <a:pt x="104" y="85"/>
                  </a:lnTo>
                  <a:lnTo>
                    <a:pt x="96" y="58"/>
                  </a:lnTo>
                  <a:lnTo>
                    <a:pt x="88" y="34"/>
                  </a:lnTo>
                  <a:lnTo>
                    <a:pt x="78" y="16"/>
                  </a:lnTo>
                  <a:lnTo>
                    <a:pt x="71" y="5"/>
                  </a:lnTo>
                  <a:lnTo>
                    <a:pt x="64" y="0"/>
                  </a:lnTo>
                  <a:lnTo>
                    <a:pt x="57" y="5"/>
                  </a:lnTo>
                  <a:lnTo>
                    <a:pt x="49" y="19"/>
                  </a:lnTo>
                  <a:lnTo>
                    <a:pt x="40" y="38"/>
                  </a:lnTo>
                  <a:lnTo>
                    <a:pt x="50" y="99"/>
                  </a:lnTo>
                  <a:lnTo>
                    <a:pt x="54" y="144"/>
                  </a:lnTo>
                  <a:lnTo>
                    <a:pt x="57" y="180"/>
                  </a:lnTo>
                  <a:lnTo>
                    <a:pt x="58" y="211"/>
                  </a:lnTo>
                  <a:lnTo>
                    <a:pt x="58" y="237"/>
                  </a:lnTo>
                  <a:lnTo>
                    <a:pt x="57" y="261"/>
                  </a:lnTo>
                  <a:lnTo>
                    <a:pt x="54" y="282"/>
                  </a:lnTo>
                  <a:lnTo>
                    <a:pt x="50" y="304"/>
                  </a:lnTo>
                  <a:lnTo>
                    <a:pt x="50" y="304"/>
                  </a:lnTo>
                  <a:lnTo>
                    <a:pt x="50" y="304"/>
                  </a:lnTo>
                  <a:lnTo>
                    <a:pt x="42" y="328"/>
                  </a:lnTo>
                  <a:lnTo>
                    <a:pt x="32" y="347"/>
                  </a:lnTo>
                  <a:lnTo>
                    <a:pt x="19" y="361"/>
                  </a:lnTo>
                  <a:lnTo>
                    <a:pt x="0" y="371"/>
                  </a:lnTo>
                  <a:lnTo>
                    <a:pt x="7" y="386"/>
                  </a:lnTo>
                  <a:lnTo>
                    <a:pt x="15" y="397"/>
                  </a:lnTo>
                  <a:lnTo>
                    <a:pt x="26" y="406"/>
                  </a:lnTo>
                  <a:lnTo>
                    <a:pt x="43" y="410"/>
                  </a:lnTo>
                  <a:lnTo>
                    <a:pt x="64" y="413"/>
                  </a:lnTo>
                  <a:lnTo>
                    <a:pt x="85" y="411"/>
                  </a:lnTo>
                  <a:lnTo>
                    <a:pt x="100" y="407"/>
                  </a:lnTo>
                  <a:lnTo>
                    <a:pt x="113" y="400"/>
                  </a:lnTo>
                  <a:lnTo>
                    <a:pt x="121" y="390"/>
                  </a:lnTo>
                  <a:lnTo>
                    <a:pt x="127" y="378"/>
                  </a:lnTo>
                  <a:lnTo>
                    <a:pt x="131" y="362"/>
                  </a:lnTo>
                  <a:lnTo>
                    <a:pt x="135" y="346"/>
                  </a:lnTo>
                  <a:lnTo>
                    <a:pt x="136" y="326"/>
                  </a:lnTo>
                  <a:lnTo>
                    <a:pt x="138" y="307"/>
                  </a:lnTo>
                  <a:lnTo>
                    <a:pt x="136" y="283"/>
                  </a:lnTo>
                  <a:lnTo>
                    <a:pt x="133" y="254"/>
                  </a:lnTo>
                  <a:lnTo>
                    <a:pt x="131" y="219"/>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1325"/>
            <p:cNvSpPr>
              <a:spLocks/>
            </p:cNvSpPr>
            <p:nvPr/>
          </p:nvSpPr>
          <p:spPr bwMode="auto">
            <a:xfrm>
              <a:off x="-3460750" y="5554663"/>
              <a:ext cx="39687" cy="211138"/>
            </a:xfrm>
            <a:custGeom>
              <a:avLst/>
              <a:gdLst>
                <a:gd name="T0" fmla="*/ 25 w 25"/>
                <a:gd name="T1" fmla="*/ 133 h 133"/>
                <a:gd name="T2" fmla="*/ 25 w 25"/>
                <a:gd name="T3" fmla="*/ 0 h 133"/>
                <a:gd name="T4" fmla="*/ 0 w 25"/>
                <a:gd name="T5" fmla="*/ 0 h 133"/>
                <a:gd name="T6" fmla="*/ 0 w 25"/>
                <a:gd name="T7" fmla="*/ 128 h 133"/>
                <a:gd name="T8" fmla="*/ 25 w 25"/>
                <a:gd name="T9" fmla="*/ 133 h 133"/>
              </a:gdLst>
              <a:ahLst/>
              <a:cxnLst>
                <a:cxn ang="0">
                  <a:pos x="T0" y="T1"/>
                </a:cxn>
                <a:cxn ang="0">
                  <a:pos x="T2" y="T3"/>
                </a:cxn>
                <a:cxn ang="0">
                  <a:pos x="T4" y="T5"/>
                </a:cxn>
                <a:cxn ang="0">
                  <a:pos x="T6" y="T7"/>
                </a:cxn>
                <a:cxn ang="0">
                  <a:pos x="T8" y="T9"/>
                </a:cxn>
              </a:cxnLst>
              <a:rect l="0" t="0" r="r" b="b"/>
              <a:pathLst>
                <a:path w="25" h="133">
                  <a:moveTo>
                    <a:pt x="25" y="133"/>
                  </a:moveTo>
                  <a:lnTo>
                    <a:pt x="25" y="0"/>
                  </a:lnTo>
                  <a:lnTo>
                    <a:pt x="0" y="0"/>
                  </a:lnTo>
                  <a:lnTo>
                    <a:pt x="0" y="128"/>
                  </a:lnTo>
                  <a:lnTo>
                    <a:pt x="25" y="133"/>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1326"/>
            <p:cNvSpPr>
              <a:spLocks/>
            </p:cNvSpPr>
            <p:nvPr/>
          </p:nvSpPr>
          <p:spPr bwMode="auto">
            <a:xfrm>
              <a:off x="-3562350" y="4743450"/>
              <a:ext cx="282575" cy="909638"/>
            </a:xfrm>
            <a:custGeom>
              <a:avLst/>
              <a:gdLst>
                <a:gd name="T0" fmla="*/ 168 w 178"/>
                <a:gd name="T1" fmla="*/ 305 h 573"/>
                <a:gd name="T2" fmla="*/ 164 w 178"/>
                <a:gd name="T3" fmla="*/ 266 h 573"/>
                <a:gd name="T4" fmla="*/ 157 w 178"/>
                <a:gd name="T5" fmla="*/ 227 h 573"/>
                <a:gd name="T6" fmla="*/ 149 w 178"/>
                <a:gd name="T7" fmla="*/ 188 h 573"/>
                <a:gd name="T8" fmla="*/ 140 w 178"/>
                <a:gd name="T9" fmla="*/ 150 h 573"/>
                <a:gd name="T10" fmla="*/ 131 w 178"/>
                <a:gd name="T11" fmla="*/ 115 h 573"/>
                <a:gd name="T12" fmla="*/ 121 w 178"/>
                <a:gd name="T13" fmla="*/ 83 h 573"/>
                <a:gd name="T14" fmla="*/ 111 w 178"/>
                <a:gd name="T15" fmla="*/ 55 h 573"/>
                <a:gd name="T16" fmla="*/ 101 w 178"/>
                <a:gd name="T17" fmla="*/ 32 h 573"/>
                <a:gd name="T18" fmla="*/ 92 w 178"/>
                <a:gd name="T19" fmla="*/ 15 h 573"/>
                <a:gd name="T20" fmla="*/ 83 w 178"/>
                <a:gd name="T21" fmla="*/ 4 h 573"/>
                <a:gd name="T22" fmla="*/ 75 w 178"/>
                <a:gd name="T23" fmla="*/ 0 h 573"/>
                <a:gd name="T24" fmla="*/ 67 w 178"/>
                <a:gd name="T25" fmla="*/ 5 h 573"/>
                <a:gd name="T26" fmla="*/ 57 w 178"/>
                <a:gd name="T27" fmla="*/ 19 h 573"/>
                <a:gd name="T28" fmla="*/ 47 w 178"/>
                <a:gd name="T29" fmla="*/ 40 h 573"/>
                <a:gd name="T30" fmla="*/ 37 w 178"/>
                <a:gd name="T31" fmla="*/ 68 h 573"/>
                <a:gd name="T32" fmla="*/ 28 w 178"/>
                <a:gd name="T33" fmla="*/ 101 h 573"/>
                <a:gd name="T34" fmla="*/ 18 w 178"/>
                <a:gd name="T35" fmla="*/ 138 h 573"/>
                <a:gd name="T36" fmla="*/ 8 w 178"/>
                <a:gd name="T37" fmla="*/ 178 h 573"/>
                <a:gd name="T38" fmla="*/ 0 w 178"/>
                <a:gd name="T39" fmla="*/ 220 h 573"/>
                <a:gd name="T40" fmla="*/ 39 w 178"/>
                <a:gd name="T41" fmla="*/ 307 h 573"/>
                <a:gd name="T42" fmla="*/ 75 w 178"/>
                <a:gd name="T43" fmla="*/ 335 h 573"/>
                <a:gd name="T44" fmla="*/ 39 w 178"/>
                <a:gd name="T45" fmla="*/ 335 h 573"/>
                <a:gd name="T46" fmla="*/ 39 w 178"/>
                <a:gd name="T47" fmla="*/ 571 h 573"/>
                <a:gd name="T48" fmla="*/ 55 w 178"/>
                <a:gd name="T49" fmla="*/ 573 h 573"/>
                <a:gd name="T50" fmla="*/ 76 w 178"/>
                <a:gd name="T51" fmla="*/ 573 h 573"/>
                <a:gd name="T52" fmla="*/ 101 w 178"/>
                <a:gd name="T53" fmla="*/ 572 h 573"/>
                <a:gd name="T54" fmla="*/ 121 w 178"/>
                <a:gd name="T55" fmla="*/ 568 h 573"/>
                <a:gd name="T56" fmla="*/ 136 w 178"/>
                <a:gd name="T57" fmla="*/ 561 h 573"/>
                <a:gd name="T58" fmla="*/ 149 w 178"/>
                <a:gd name="T59" fmla="*/ 551 h 573"/>
                <a:gd name="T60" fmla="*/ 157 w 178"/>
                <a:gd name="T61" fmla="*/ 539 h 573"/>
                <a:gd name="T62" fmla="*/ 164 w 178"/>
                <a:gd name="T63" fmla="*/ 523 h 573"/>
                <a:gd name="T64" fmla="*/ 170 w 178"/>
                <a:gd name="T65" fmla="*/ 505 h 573"/>
                <a:gd name="T66" fmla="*/ 174 w 178"/>
                <a:gd name="T67" fmla="*/ 484 h 573"/>
                <a:gd name="T68" fmla="*/ 177 w 178"/>
                <a:gd name="T69" fmla="*/ 463 h 573"/>
                <a:gd name="T70" fmla="*/ 178 w 178"/>
                <a:gd name="T71" fmla="*/ 440 h 573"/>
                <a:gd name="T72" fmla="*/ 178 w 178"/>
                <a:gd name="T73" fmla="*/ 413 h 573"/>
                <a:gd name="T74" fmla="*/ 175 w 178"/>
                <a:gd name="T75" fmla="*/ 383 h 573"/>
                <a:gd name="T76" fmla="*/ 172 w 178"/>
                <a:gd name="T77" fmla="*/ 348 h 573"/>
                <a:gd name="T78" fmla="*/ 168 w 178"/>
                <a:gd name="T79" fmla="*/ 305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573">
                  <a:moveTo>
                    <a:pt x="168" y="305"/>
                  </a:moveTo>
                  <a:lnTo>
                    <a:pt x="164" y="266"/>
                  </a:lnTo>
                  <a:lnTo>
                    <a:pt x="157" y="227"/>
                  </a:lnTo>
                  <a:lnTo>
                    <a:pt x="149" y="188"/>
                  </a:lnTo>
                  <a:lnTo>
                    <a:pt x="140" y="150"/>
                  </a:lnTo>
                  <a:lnTo>
                    <a:pt x="131" y="115"/>
                  </a:lnTo>
                  <a:lnTo>
                    <a:pt x="121" y="83"/>
                  </a:lnTo>
                  <a:lnTo>
                    <a:pt x="111" y="55"/>
                  </a:lnTo>
                  <a:lnTo>
                    <a:pt x="101" y="32"/>
                  </a:lnTo>
                  <a:lnTo>
                    <a:pt x="92" y="15"/>
                  </a:lnTo>
                  <a:lnTo>
                    <a:pt x="83" y="4"/>
                  </a:lnTo>
                  <a:lnTo>
                    <a:pt x="75" y="0"/>
                  </a:lnTo>
                  <a:lnTo>
                    <a:pt x="67" y="5"/>
                  </a:lnTo>
                  <a:lnTo>
                    <a:pt x="57" y="19"/>
                  </a:lnTo>
                  <a:lnTo>
                    <a:pt x="47" y="40"/>
                  </a:lnTo>
                  <a:lnTo>
                    <a:pt x="37" y="68"/>
                  </a:lnTo>
                  <a:lnTo>
                    <a:pt x="28" y="101"/>
                  </a:lnTo>
                  <a:lnTo>
                    <a:pt x="18" y="138"/>
                  </a:lnTo>
                  <a:lnTo>
                    <a:pt x="8" y="178"/>
                  </a:lnTo>
                  <a:lnTo>
                    <a:pt x="0" y="220"/>
                  </a:lnTo>
                  <a:lnTo>
                    <a:pt x="39" y="307"/>
                  </a:lnTo>
                  <a:lnTo>
                    <a:pt x="75" y="335"/>
                  </a:lnTo>
                  <a:lnTo>
                    <a:pt x="39" y="335"/>
                  </a:lnTo>
                  <a:lnTo>
                    <a:pt x="39" y="571"/>
                  </a:lnTo>
                  <a:lnTo>
                    <a:pt x="55" y="573"/>
                  </a:lnTo>
                  <a:lnTo>
                    <a:pt x="76" y="573"/>
                  </a:lnTo>
                  <a:lnTo>
                    <a:pt x="101" y="572"/>
                  </a:lnTo>
                  <a:lnTo>
                    <a:pt x="121" y="568"/>
                  </a:lnTo>
                  <a:lnTo>
                    <a:pt x="136" y="561"/>
                  </a:lnTo>
                  <a:lnTo>
                    <a:pt x="149" y="551"/>
                  </a:lnTo>
                  <a:lnTo>
                    <a:pt x="157" y="539"/>
                  </a:lnTo>
                  <a:lnTo>
                    <a:pt x="164" y="523"/>
                  </a:lnTo>
                  <a:lnTo>
                    <a:pt x="170" y="505"/>
                  </a:lnTo>
                  <a:lnTo>
                    <a:pt x="174" y="484"/>
                  </a:lnTo>
                  <a:lnTo>
                    <a:pt x="177" y="463"/>
                  </a:lnTo>
                  <a:lnTo>
                    <a:pt x="178" y="440"/>
                  </a:lnTo>
                  <a:lnTo>
                    <a:pt x="178" y="413"/>
                  </a:lnTo>
                  <a:lnTo>
                    <a:pt x="175" y="383"/>
                  </a:lnTo>
                  <a:lnTo>
                    <a:pt x="172" y="348"/>
                  </a:lnTo>
                  <a:lnTo>
                    <a:pt x="168" y="305"/>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1327"/>
            <p:cNvSpPr>
              <a:spLocks/>
            </p:cNvSpPr>
            <p:nvPr/>
          </p:nvSpPr>
          <p:spPr bwMode="auto">
            <a:xfrm>
              <a:off x="-4775200" y="5257800"/>
              <a:ext cx="298450" cy="569913"/>
            </a:xfrm>
            <a:custGeom>
              <a:avLst/>
              <a:gdLst>
                <a:gd name="T0" fmla="*/ 188 w 188"/>
                <a:gd name="T1" fmla="*/ 313 h 359"/>
                <a:gd name="T2" fmla="*/ 188 w 188"/>
                <a:gd name="T3" fmla="*/ 0 h 359"/>
                <a:gd name="T4" fmla="*/ 0 w 188"/>
                <a:gd name="T5" fmla="*/ 56 h 359"/>
                <a:gd name="T6" fmla="*/ 0 w 188"/>
                <a:gd name="T7" fmla="*/ 359 h 359"/>
                <a:gd name="T8" fmla="*/ 93 w 188"/>
                <a:gd name="T9" fmla="*/ 334 h 359"/>
                <a:gd name="T10" fmla="*/ 188 w 188"/>
                <a:gd name="T11" fmla="*/ 313 h 359"/>
              </a:gdLst>
              <a:ahLst/>
              <a:cxnLst>
                <a:cxn ang="0">
                  <a:pos x="T0" y="T1"/>
                </a:cxn>
                <a:cxn ang="0">
                  <a:pos x="T2" y="T3"/>
                </a:cxn>
                <a:cxn ang="0">
                  <a:pos x="T4" y="T5"/>
                </a:cxn>
                <a:cxn ang="0">
                  <a:pos x="T6" y="T7"/>
                </a:cxn>
                <a:cxn ang="0">
                  <a:pos x="T8" y="T9"/>
                </a:cxn>
                <a:cxn ang="0">
                  <a:pos x="T10" y="T11"/>
                </a:cxn>
              </a:cxnLst>
              <a:rect l="0" t="0" r="r" b="b"/>
              <a:pathLst>
                <a:path w="188" h="359">
                  <a:moveTo>
                    <a:pt x="188" y="313"/>
                  </a:moveTo>
                  <a:lnTo>
                    <a:pt x="188" y="0"/>
                  </a:lnTo>
                  <a:lnTo>
                    <a:pt x="0" y="56"/>
                  </a:lnTo>
                  <a:lnTo>
                    <a:pt x="0" y="359"/>
                  </a:lnTo>
                  <a:lnTo>
                    <a:pt x="93" y="334"/>
                  </a:lnTo>
                  <a:lnTo>
                    <a:pt x="188" y="313"/>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1328"/>
            <p:cNvSpPr>
              <a:spLocks/>
            </p:cNvSpPr>
            <p:nvPr/>
          </p:nvSpPr>
          <p:spPr bwMode="auto">
            <a:xfrm>
              <a:off x="-4464050" y="4689475"/>
              <a:ext cx="946150" cy="1063625"/>
            </a:xfrm>
            <a:custGeom>
              <a:avLst/>
              <a:gdLst>
                <a:gd name="T0" fmla="*/ 479 w 596"/>
                <a:gd name="T1" fmla="*/ 99 h 670"/>
                <a:gd name="T2" fmla="*/ 295 w 596"/>
                <a:gd name="T3" fmla="*/ 0 h 670"/>
                <a:gd name="T4" fmla="*/ 113 w 596"/>
                <a:gd name="T5" fmla="*/ 96 h 670"/>
                <a:gd name="T6" fmla="*/ 0 w 596"/>
                <a:gd name="T7" fmla="*/ 355 h 670"/>
                <a:gd name="T8" fmla="*/ 0 w 596"/>
                <a:gd name="T9" fmla="*/ 670 h 670"/>
                <a:gd name="T10" fmla="*/ 102 w 596"/>
                <a:gd name="T11" fmla="*/ 655 h 670"/>
                <a:gd name="T12" fmla="*/ 205 w 596"/>
                <a:gd name="T13" fmla="*/ 645 h 670"/>
                <a:gd name="T14" fmla="*/ 308 w 596"/>
                <a:gd name="T15" fmla="*/ 642 h 670"/>
                <a:gd name="T16" fmla="*/ 404 w 596"/>
                <a:gd name="T17" fmla="*/ 645 h 670"/>
                <a:gd name="T18" fmla="*/ 500 w 596"/>
                <a:gd name="T19" fmla="*/ 653 h 670"/>
                <a:gd name="T20" fmla="*/ 596 w 596"/>
                <a:gd name="T21" fmla="*/ 667 h 670"/>
                <a:gd name="T22" fmla="*/ 596 w 596"/>
                <a:gd name="T23" fmla="*/ 369 h 670"/>
                <a:gd name="T24" fmla="*/ 479 w 596"/>
                <a:gd name="T25" fmla="*/ 99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6" h="670">
                  <a:moveTo>
                    <a:pt x="479" y="99"/>
                  </a:moveTo>
                  <a:lnTo>
                    <a:pt x="295" y="0"/>
                  </a:lnTo>
                  <a:lnTo>
                    <a:pt x="113" y="96"/>
                  </a:lnTo>
                  <a:lnTo>
                    <a:pt x="0" y="355"/>
                  </a:lnTo>
                  <a:lnTo>
                    <a:pt x="0" y="670"/>
                  </a:lnTo>
                  <a:lnTo>
                    <a:pt x="102" y="655"/>
                  </a:lnTo>
                  <a:lnTo>
                    <a:pt x="205" y="645"/>
                  </a:lnTo>
                  <a:lnTo>
                    <a:pt x="308" y="642"/>
                  </a:lnTo>
                  <a:lnTo>
                    <a:pt x="404" y="645"/>
                  </a:lnTo>
                  <a:lnTo>
                    <a:pt x="500" y="653"/>
                  </a:lnTo>
                  <a:lnTo>
                    <a:pt x="596" y="667"/>
                  </a:lnTo>
                  <a:lnTo>
                    <a:pt x="596" y="369"/>
                  </a:lnTo>
                  <a:lnTo>
                    <a:pt x="479" y="99"/>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1329"/>
            <p:cNvSpPr>
              <a:spLocks/>
            </p:cNvSpPr>
            <p:nvPr/>
          </p:nvSpPr>
          <p:spPr bwMode="auto">
            <a:xfrm>
              <a:off x="-4800600" y="4635500"/>
              <a:ext cx="1311275" cy="690563"/>
            </a:xfrm>
            <a:custGeom>
              <a:avLst/>
              <a:gdLst>
                <a:gd name="T0" fmla="*/ 507 w 826"/>
                <a:gd name="T1" fmla="*/ 12 h 435"/>
                <a:gd name="T2" fmla="*/ 707 w 826"/>
                <a:gd name="T3" fmla="*/ 118 h 435"/>
                <a:gd name="T4" fmla="*/ 817 w 826"/>
                <a:gd name="T5" fmla="*/ 373 h 435"/>
                <a:gd name="T6" fmla="*/ 817 w 826"/>
                <a:gd name="T7" fmla="*/ 373 h 435"/>
                <a:gd name="T8" fmla="*/ 826 w 826"/>
                <a:gd name="T9" fmla="*/ 369 h 435"/>
                <a:gd name="T10" fmla="*/ 717 w 826"/>
                <a:gd name="T11" fmla="*/ 114 h 435"/>
                <a:gd name="T12" fmla="*/ 716 w 826"/>
                <a:gd name="T13" fmla="*/ 111 h 435"/>
                <a:gd name="T14" fmla="*/ 712 w 826"/>
                <a:gd name="T15" fmla="*/ 108 h 435"/>
                <a:gd name="T16" fmla="*/ 513 w 826"/>
                <a:gd name="T17" fmla="*/ 2 h 435"/>
                <a:gd name="T18" fmla="*/ 507 w 826"/>
                <a:gd name="T19" fmla="*/ 0 h 435"/>
                <a:gd name="T20" fmla="*/ 503 w 826"/>
                <a:gd name="T21" fmla="*/ 2 h 435"/>
                <a:gd name="T22" fmla="*/ 304 w 826"/>
                <a:gd name="T23" fmla="*/ 108 h 435"/>
                <a:gd name="T24" fmla="*/ 300 w 826"/>
                <a:gd name="T25" fmla="*/ 111 h 435"/>
                <a:gd name="T26" fmla="*/ 108 w 826"/>
                <a:gd name="T27" fmla="*/ 253 h 435"/>
                <a:gd name="T28" fmla="*/ 0 w 826"/>
                <a:gd name="T29" fmla="*/ 435 h 435"/>
                <a:gd name="T30" fmla="*/ 197 w 826"/>
                <a:gd name="T31" fmla="*/ 375 h 435"/>
                <a:gd name="T32" fmla="*/ 308 w 826"/>
                <a:gd name="T33" fmla="*/ 118 h 435"/>
                <a:gd name="T34" fmla="*/ 507 w 826"/>
                <a:gd name="T35" fmla="*/ 12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6" h="435">
                  <a:moveTo>
                    <a:pt x="507" y="12"/>
                  </a:moveTo>
                  <a:lnTo>
                    <a:pt x="707" y="118"/>
                  </a:lnTo>
                  <a:lnTo>
                    <a:pt x="817" y="373"/>
                  </a:lnTo>
                  <a:lnTo>
                    <a:pt x="817" y="373"/>
                  </a:lnTo>
                  <a:lnTo>
                    <a:pt x="826" y="369"/>
                  </a:lnTo>
                  <a:lnTo>
                    <a:pt x="717" y="114"/>
                  </a:lnTo>
                  <a:lnTo>
                    <a:pt x="716" y="111"/>
                  </a:lnTo>
                  <a:lnTo>
                    <a:pt x="712" y="108"/>
                  </a:lnTo>
                  <a:lnTo>
                    <a:pt x="513" y="2"/>
                  </a:lnTo>
                  <a:lnTo>
                    <a:pt x="507" y="0"/>
                  </a:lnTo>
                  <a:lnTo>
                    <a:pt x="503" y="2"/>
                  </a:lnTo>
                  <a:lnTo>
                    <a:pt x="304" y="108"/>
                  </a:lnTo>
                  <a:lnTo>
                    <a:pt x="300" y="111"/>
                  </a:lnTo>
                  <a:lnTo>
                    <a:pt x="108" y="253"/>
                  </a:lnTo>
                  <a:lnTo>
                    <a:pt x="0" y="435"/>
                  </a:lnTo>
                  <a:lnTo>
                    <a:pt x="197" y="375"/>
                  </a:lnTo>
                  <a:lnTo>
                    <a:pt x="308" y="118"/>
                  </a:lnTo>
                  <a:lnTo>
                    <a:pt x="507" y="12"/>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1330"/>
            <p:cNvSpPr>
              <a:spLocks/>
            </p:cNvSpPr>
            <p:nvPr/>
          </p:nvSpPr>
          <p:spPr bwMode="auto">
            <a:xfrm>
              <a:off x="-4594225" y="5437188"/>
              <a:ext cx="17462" cy="142875"/>
            </a:xfrm>
            <a:custGeom>
              <a:avLst/>
              <a:gdLst>
                <a:gd name="T0" fmla="*/ 0 w 11"/>
                <a:gd name="T1" fmla="*/ 3 h 90"/>
                <a:gd name="T2" fmla="*/ 0 w 11"/>
                <a:gd name="T3" fmla="*/ 90 h 90"/>
                <a:gd name="T4" fmla="*/ 11 w 11"/>
                <a:gd name="T5" fmla="*/ 89 h 90"/>
                <a:gd name="T6" fmla="*/ 11 w 11"/>
                <a:gd name="T7" fmla="*/ 0 h 90"/>
                <a:gd name="T8" fmla="*/ 0 w 11"/>
                <a:gd name="T9" fmla="*/ 3 h 90"/>
              </a:gdLst>
              <a:ahLst/>
              <a:cxnLst>
                <a:cxn ang="0">
                  <a:pos x="T0" y="T1"/>
                </a:cxn>
                <a:cxn ang="0">
                  <a:pos x="T2" y="T3"/>
                </a:cxn>
                <a:cxn ang="0">
                  <a:pos x="T4" y="T5"/>
                </a:cxn>
                <a:cxn ang="0">
                  <a:pos x="T6" y="T7"/>
                </a:cxn>
                <a:cxn ang="0">
                  <a:pos x="T8" y="T9"/>
                </a:cxn>
              </a:cxnLst>
              <a:rect l="0" t="0" r="r" b="b"/>
              <a:pathLst>
                <a:path w="11" h="90">
                  <a:moveTo>
                    <a:pt x="0" y="3"/>
                  </a:moveTo>
                  <a:lnTo>
                    <a:pt x="0" y="90"/>
                  </a:lnTo>
                  <a:lnTo>
                    <a:pt x="11" y="89"/>
                  </a:lnTo>
                  <a:lnTo>
                    <a:pt x="11" y="0"/>
                  </a:lnTo>
                  <a:lnTo>
                    <a:pt x="0"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1331"/>
            <p:cNvSpPr>
              <a:spLocks/>
            </p:cNvSpPr>
            <p:nvPr/>
          </p:nvSpPr>
          <p:spPr bwMode="auto">
            <a:xfrm>
              <a:off x="-4672013" y="5459413"/>
              <a:ext cx="9525" cy="131763"/>
            </a:xfrm>
            <a:custGeom>
              <a:avLst/>
              <a:gdLst>
                <a:gd name="T0" fmla="*/ 0 w 6"/>
                <a:gd name="T1" fmla="*/ 83 h 83"/>
                <a:gd name="T2" fmla="*/ 6 w 6"/>
                <a:gd name="T3" fmla="*/ 83 h 83"/>
                <a:gd name="T4" fmla="*/ 6 w 6"/>
                <a:gd name="T5" fmla="*/ 0 h 83"/>
                <a:gd name="T6" fmla="*/ 0 w 6"/>
                <a:gd name="T7" fmla="*/ 1 h 83"/>
                <a:gd name="T8" fmla="*/ 0 w 6"/>
                <a:gd name="T9" fmla="*/ 83 h 83"/>
              </a:gdLst>
              <a:ahLst/>
              <a:cxnLst>
                <a:cxn ang="0">
                  <a:pos x="T0" y="T1"/>
                </a:cxn>
                <a:cxn ang="0">
                  <a:pos x="T2" y="T3"/>
                </a:cxn>
                <a:cxn ang="0">
                  <a:pos x="T4" y="T5"/>
                </a:cxn>
                <a:cxn ang="0">
                  <a:pos x="T6" y="T7"/>
                </a:cxn>
                <a:cxn ang="0">
                  <a:pos x="T8" y="T9"/>
                </a:cxn>
              </a:cxnLst>
              <a:rect l="0" t="0" r="r" b="b"/>
              <a:pathLst>
                <a:path w="6" h="83">
                  <a:moveTo>
                    <a:pt x="0" y="83"/>
                  </a:moveTo>
                  <a:lnTo>
                    <a:pt x="6" y="83"/>
                  </a:lnTo>
                  <a:lnTo>
                    <a:pt x="6" y="0"/>
                  </a:lnTo>
                  <a:lnTo>
                    <a:pt x="0" y="1"/>
                  </a:lnTo>
                  <a:lnTo>
                    <a:pt x="0" y="8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1332"/>
            <p:cNvSpPr>
              <a:spLocks noEditPoints="1"/>
            </p:cNvSpPr>
            <p:nvPr/>
          </p:nvSpPr>
          <p:spPr bwMode="auto">
            <a:xfrm>
              <a:off x="-4035425" y="4962525"/>
              <a:ext cx="111125" cy="176213"/>
            </a:xfrm>
            <a:custGeom>
              <a:avLst/>
              <a:gdLst>
                <a:gd name="T0" fmla="*/ 70 w 70"/>
                <a:gd name="T1" fmla="*/ 111 h 111"/>
                <a:gd name="T2" fmla="*/ 0 w 70"/>
                <a:gd name="T3" fmla="*/ 111 h 111"/>
                <a:gd name="T4" fmla="*/ 0 w 70"/>
                <a:gd name="T5" fmla="*/ 0 h 111"/>
                <a:gd name="T6" fmla="*/ 70 w 70"/>
                <a:gd name="T7" fmla="*/ 0 h 111"/>
                <a:gd name="T8" fmla="*/ 70 w 70"/>
                <a:gd name="T9" fmla="*/ 111 h 111"/>
                <a:gd name="T10" fmla="*/ 8 w 70"/>
                <a:gd name="T11" fmla="*/ 101 h 111"/>
                <a:gd name="T12" fmla="*/ 61 w 70"/>
                <a:gd name="T13" fmla="*/ 101 h 111"/>
                <a:gd name="T14" fmla="*/ 61 w 70"/>
                <a:gd name="T15" fmla="*/ 9 h 111"/>
                <a:gd name="T16" fmla="*/ 8 w 70"/>
                <a:gd name="T17" fmla="*/ 9 h 111"/>
                <a:gd name="T18" fmla="*/ 8 w 70"/>
                <a:gd name="T19" fmla="*/ 10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111">
                  <a:moveTo>
                    <a:pt x="70" y="111"/>
                  </a:moveTo>
                  <a:lnTo>
                    <a:pt x="0" y="111"/>
                  </a:lnTo>
                  <a:lnTo>
                    <a:pt x="0" y="0"/>
                  </a:lnTo>
                  <a:lnTo>
                    <a:pt x="70" y="0"/>
                  </a:lnTo>
                  <a:lnTo>
                    <a:pt x="70" y="111"/>
                  </a:lnTo>
                  <a:close/>
                  <a:moveTo>
                    <a:pt x="8" y="101"/>
                  </a:moveTo>
                  <a:lnTo>
                    <a:pt x="61" y="101"/>
                  </a:lnTo>
                  <a:lnTo>
                    <a:pt x="61" y="9"/>
                  </a:lnTo>
                  <a:lnTo>
                    <a:pt x="8" y="9"/>
                  </a:lnTo>
                  <a:lnTo>
                    <a:pt x="8" y="10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1333"/>
            <p:cNvSpPr>
              <a:spLocks noEditPoints="1"/>
            </p:cNvSpPr>
            <p:nvPr/>
          </p:nvSpPr>
          <p:spPr bwMode="auto">
            <a:xfrm>
              <a:off x="-4208463" y="5387975"/>
              <a:ext cx="438150" cy="331788"/>
            </a:xfrm>
            <a:custGeom>
              <a:avLst/>
              <a:gdLst>
                <a:gd name="T0" fmla="*/ 23 w 276"/>
                <a:gd name="T1" fmla="*/ 206 h 209"/>
                <a:gd name="T2" fmla="*/ 71 w 276"/>
                <a:gd name="T3" fmla="*/ 124 h 209"/>
                <a:gd name="T4" fmla="*/ 119 w 276"/>
                <a:gd name="T5" fmla="*/ 202 h 209"/>
                <a:gd name="T6" fmla="*/ 133 w 276"/>
                <a:gd name="T7" fmla="*/ 202 h 209"/>
                <a:gd name="T8" fmla="*/ 78 w 276"/>
                <a:gd name="T9" fmla="*/ 113 h 209"/>
                <a:gd name="T10" fmla="*/ 133 w 276"/>
                <a:gd name="T11" fmla="*/ 24 h 209"/>
                <a:gd name="T12" fmla="*/ 133 w 276"/>
                <a:gd name="T13" fmla="*/ 202 h 209"/>
                <a:gd name="T14" fmla="*/ 144 w 276"/>
                <a:gd name="T15" fmla="*/ 202 h 209"/>
                <a:gd name="T16" fmla="*/ 144 w 276"/>
                <a:gd name="T17" fmla="*/ 24 h 209"/>
                <a:gd name="T18" fmla="*/ 197 w 276"/>
                <a:gd name="T19" fmla="*/ 113 h 209"/>
                <a:gd name="T20" fmla="*/ 144 w 276"/>
                <a:gd name="T21" fmla="*/ 202 h 209"/>
                <a:gd name="T22" fmla="*/ 147 w 276"/>
                <a:gd name="T23" fmla="*/ 202 h 209"/>
                <a:gd name="T24" fmla="*/ 158 w 276"/>
                <a:gd name="T25" fmla="*/ 202 h 209"/>
                <a:gd name="T26" fmla="*/ 204 w 276"/>
                <a:gd name="T27" fmla="*/ 124 h 209"/>
                <a:gd name="T28" fmla="*/ 252 w 276"/>
                <a:gd name="T29" fmla="*/ 205 h 209"/>
                <a:gd name="T30" fmla="*/ 276 w 276"/>
                <a:gd name="T31" fmla="*/ 208 h 209"/>
                <a:gd name="T32" fmla="*/ 276 w 276"/>
                <a:gd name="T33" fmla="*/ 0 h 209"/>
                <a:gd name="T34" fmla="*/ 0 w 276"/>
                <a:gd name="T35" fmla="*/ 0 h 209"/>
                <a:gd name="T36" fmla="*/ 0 w 276"/>
                <a:gd name="T37" fmla="*/ 209 h 209"/>
                <a:gd name="T38" fmla="*/ 23 w 276"/>
                <a:gd name="T39" fmla="*/ 206 h 209"/>
                <a:gd name="T40" fmla="*/ 263 w 276"/>
                <a:gd name="T41" fmla="*/ 202 h 209"/>
                <a:gd name="T42" fmla="*/ 211 w 276"/>
                <a:gd name="T43" fmla="*/ 113 h 209"/>
                <a:gd name="T44" fmla="*/ 263 w 276"/>
                <a:gd name="T45" fmla="*/ 24 h 209"/>
                <a:gd name="T46" fmla="*/ 263 w 276"/>
                <a:gd name="T47" fmla="*/ 202 h 209"/>
                <a:gd name="T48" fmla="*/ 258 w 276"/>
                <a:gd name="T49" fmla="*/ 11 h 209"/>
                <a:gd name="T50" fmla="*/ 204 w 276"/>
                <a:gd name="T51" fmla="*/ 102 h 209"/>
                <a:gd name="T52" fmla="*/ 149 w 276"/>
                <a:gd name="T53" fmla="*/ 11 h 209"/>
                <a:gd name="T54" fmla="*/ 258 w 276"/>
                <a:gd name="T55" fmla="*/ 11 h 209"/>
                <a:gd name="T56" fmla="*/ 126 w 276"/>
                <a:gd name="T57" fmla="*/ 11 h 209"/>
                <a:gd name="T58" fmla="*/ 71 w 276"/>
                <a:gd name="T59" fmla="*/ 102 h 209"/>
                <a:gd name="T60" fmla="*/ 17 w 276"/>
                <a:gd name="T61" fmla="*/ 11 h 209"/>
                <a:gd name="T62" fmla="*/ 126 w 276"/>
                <a:gd name="T63" fmla="*/ 11 h 209"/>
                <a:gd name="T64" fmla="*/ 12 w 276"/>
                <a:gd name="T65" fmla="*/ 24 h 209"/>
                <a:gd name="T66" fmla="*/ 66 w 276"/>
                <a:gd name="T67" fmla="*/ 113 h 209"/>
                <a:gd name="T68" fmla="*/ 12 w 276"/>
                <a:gd name="T69" fmla="*/ 202 h 209"/>
                <a:gd name="T70" fmla="*/ 12 w 276"/>
                <a:gd name="T71" fmla="*/ 2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209">
                  <a:moveTo>
                    <a:pt x="23" y="206"/>
                  </a:moveTo>
                  <a:lnTo>
                    <a:pt x="71" y="124"/>
                  </a:lnTo>
                  <a:lnTo>
                    <a:pt x="119" y="202"/>
                  </a:lnTo>
                  <a:lnTo>
                    <a:pt x="133" y="202"/>
                  </a:lnTo>
                  <a:lnTo>
                    <a:pt x="78" y="113"/>
                  </a:lnTo>
                  <a:lnTo>
                    <a:pt x="133" y="24"/>
                  </a:lnTo>
                  <a:lnTo>
                    <a:pt x="133" y="202"/>
                  </a:lnTo>
                  <a:lnTo>
                    <a:pt x="144" y="202"/>
                  </a:lnTo>
                  <a:lnTo>
                    <a:pt x="144" y="24"/>
                  </a:lnTo>
                  <a:lnTo>
                    <a:pt x="197" y="113"/>
                  </a:lnTo>
                  <a:lnTo>
                    <a:pt x="144" y="202"/>
                  </a:lnTo>
                  <a:lnTo>
                    <a:pt x="147" y="202"/>
                  </a:lnTo>
                  <a:lnTo>
                    <a:pt x="158" y="202"/>
                  </a:lnTo>
                  <a:lnTo>
                    <a:pt x="204" y="124"/>
                  </a:lnTo>
                  <a:lnTo>
                    <a:pt x="252" y="205"/>
                  </a:lnTo>
                  <a:lnTo>
                    <a:pt x="276" y="208"/>
                  </a:lnTo>
                  <a:lnTo>
                    <a:pt x="276" y="0"/>
                  </a:lnTo>
                  <a:lnTo>
                    <a:pt x="0" y="0"/>
                  </a:lnTo>
                  <a:lnTo>
                    <a:pt x="0" y="209"/>
                  </a:lnTo>
                  <a:lnTo>
                    <a:pt x="23" y="206"/>
                  </a:lnTo>
                  <a:close/>
                  <a:moveTo>
                    <a:pt x="263" y="202"/>
                  </a:moveTo>
                  <a:lnTo>
                    <a:pt x="211" y="113"/>
                  </a:lnTo>
                  <a:lnTo>
                    <a:pt x="263" y="24"/>
                  </a:lnTo>
                  <a:lnTo>
                    <a:pt x="263" y="202"/>
                  </a:lnTo>
                  <a:close/>
                  <a:moveTo>
                    <a:pt x="258" y="11"/>
                  </a:moveTo>
                  <a:lnTo>
                    <a:pt x="204" y="102"/>
                  </a:lnTo>
                  <a:lnTo>
                    <a:pt x="149" y="11"/>
                  </a:lnTo>
                  <a:lnTo>
                    <a:pt x="258" y="11"/>
                  </a:lnTo>
                  <a:close/>
                  <a:moveTo>
                    <a:pt x="126" y="11"/>
                  </a:moveTo>
                  <a:lnTo>
                    <a:pt x="71" y="102"/>
                  </a:lnTo>
                  <a:lnTo>
                    <a:pt x="17" y="11"/>
                  </a:lnTo>
                  <a:lnTo>
                    <a:pt x="126" y="11"/>
                  </a:lnTo>
                  <a:close/>
                  <a:moveTo>
                    <a:pt x="12" y="24"/>
                  </a:moveTo>
                  <a:lnTo>
                    <a:pt x="66" y="113"/>
                  </a:lnTo>
                  <a:lnTo>
                    <a:pt x="12" y="202"/>
                  </a:lnTo>
                  <a:lnTo>
                    <a:pt x="12" y="2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1334"/>
            <p:cNvSpPr>
              <a:spLocks/>
            </p:cNvSpPr>
            <p:nvPr/>
          </p:nvSpPr>
          <p:spPr bwMode="auto">
            <a:xfrm>
              <a:off x="-4492625" y="6215063"/>
              <a:ext cx="503237" cy="325438"/>
            </a:xfrm>
            <a:custGeom>
              <a:avLst/>
              <a:gdLst>
                <a:gd name="T0" fmla="*/ 282 w 317"/>
                <a:gd name="T1" fmla="*/ 202 h 205"/>
                <a:gd name="T2" fmla="*/ 262 w 317"/>
                <a:gd name="T3" fmla="*/ 178 h 205"/>
                <a:gd name="T4" fmla="*/ 274 w 317"/>
                <a:gd name="T5" fmla="*/ 118 h 205"/>
                <a:gd name="T6" fmla="*/ 301 w 317"/>
                <a:gd name="T7" fmla="*/ 54 h 205"/>
                <a:gd name="T8" fmla="*/ 289 w 317"/>
                <a:gd name="T9" fmla="*/ 42 h 205"/>
                <a:gd name="T10" fmla="*/ 249 w 317"/>
                <a:gd name="T11" fmla="*/ 79 h 205"/>
                <a:gd name="T12" fmla="*/ 223 w 317"/>
                <a:gd name="T13" fmla="*/ 118 h 205"/>
                <a:gd name="T14" fmla="*/ 195 w 317"/>
                <a:gd name="T15" fmla="*/ 164 h 205"/>
                <a:gd name="T16" fmla="*/ 184 w 317"/>
                <a:gd name="T17" fmla="*/ 184 h 205"/>
                <a:gd name="T18" fmla="*/ 174 w 317"/>
                <a:gd name="T19" fmla="*/ 187 h 205"/>
                <a:gd name="T20" fmla="*/ 168 w 317"/>
                <a:gd name="T21" fmla="*/ 181 h 205"/>
                <a:gd name="T22" fmla="*/ 178 w 317"/>
                <a:gd name="T23" fmla="*/ 163 h 205"/>
                <a:gd name="T24" fmla="*/ 202 w 317"/>
                <a:gd name="T25" fmla="*/ 107 h 205"/>
                <a:gd name="T26" fmla="*/ 214 w 317"/>
                <a:gd name="T27" fmla="*/ 39 h 205"/>
                <a:gd name="T28" fmla="*/ 198 w 317"/>
                <a:gd name="T29" fmla="*/ 31 h 205"/>
                <a:gd name="T30" fmla="*/ 164 w 317"/>
                <a:gd name="T31" fmla="*/ 68 h 205"/>
                <a:gd name="T32" fmla="*/ 127 w 317"/>
                <a:gd name="T33" fmla="*/ 131 h 205"/>
                <a:gd name="T34" fmla="*/ 99 w 317"/>
                <a:gd name="T35" fmla="*/ 189 h 205"/>
                <a:gd name="T36" fmla="*/ 90 w 317"/>
                <a:gd name="T37" fmla="*/ 194 h 205"/>
                <a:gd name="T38" fmla="*/ 83 w 317"/>
                <a:gd name="T39" fmla="*/ 191 h 205"/>
                <a:gd name="T40" fmla="*/ 104 w 317"/>
                <a:gd name="T41" fmla="*/ 148 h 205"/>
                <a:gd name="T42" fmla="*/ 132 w 317"/>
                <a:gd name="T43" fmla="*/ 68 h 205"/>
                <a:gd name="T44" fmla="*/ 135 w 317"/>
                <a:gd name="T45" fmla="*/ 17 h 205"/>
                <a:gd name="T46" fmla="*/ 108 w 317"/>
                <a:gd name="T47" fmla="*/ 4 h 205"/>
                <a:gd name="T48" fmla="*/ 69 w 317"/>
                <a:gd name="T49" fmla="*/ 19 h 205"/>
                <a:gd name="T50" fmla="*/ 32 w 317"/>
                <a:gd name="T51" fmla="*/ 54 h 205"/>
                <a:gd name="T52" fmla="*/ 12 w 317"/>
                <a:gd name="T53" fmla="*/ 102 h 205"/>
                <a:gd name="T54" fmla="*/ 24 w 317"/>
                <a:gd name="T55" fmla="*/ 141 h 205"/>
                <a:gd name="T56" fmla="*/ 58 w 317"/>
                <a:gd name="T57" fmla="*/ 146 h 205"/>
                <a:gd name="T58" fmla="*/ 83 w 317"/>
                <a:gd name="T59" fmla="*/ 121 h 205"/>
                <a:gd name="T60" fmla="*/ 89 w 317"/>
                <a:gd name="T61" fmla="*/ 90 h 205"/>
                <a:gd name="T62" fmla="*/ 71 w 317"/>
                <a:gd name="T63" fmla="*/ 85 h 205"/>
                <a:gd name="T64" fmla="*/ 67 w 317"/>
                <a:gd name="T65" fmla="*/ 82 h 205"/>
                <a:gd name="T66" fmla="*/ 74 w 317"/>
                <a:gd name="T67" fmla="*/ 81 h 205"/>
                <a:gd name="T68" fmla="*/ 97 w 317"/>
                <a:gd name="T69" fmla="*/ 95 h 205"/>
                <a:gd name="T70" fmla="*/ 85 w 317"/>
                <a:gd name="T71" fmla="*/ 129 h 205"/>
                <a:gd name="T72" fmla="*/ 43 w 317"/>
                <a:gd name="T73" fmla="*/ 153 h 205"/>
                <a:gd name="T74" fmla="*/ 7 w 317"/>
                <a:gd name="T75" fmla="*/ 132 h 205"/>
                <a:gd name="T76" fmla="*/ 5 w 317"/>
                <a:gd name="T77" fmla="*/ 78 h 205"/>
                <a:gd name="T78" fmla="*/ 43 w 317"/>
                <a:gd name="T79" fmla="*/ 29 h 205"/>
                <a:gd name="T80" fmla="*/ 93 w 317"/>
                <a:gd name="T81" fmla="*/ 3 h 205"/>
                <a:gd name="T82" fmla="*/ 135 w 317"/>
                <a:gd name="T83" fmla="*/ 6 h 205"/>
                <a:gd name="T84" fmla="*/ 150 w 317"/>
                <a:gd name="T85" fmla="*/ 49 h 205"/>
                <a:gd name="T86" fmla="*/ 138 w 317"/>
                <a:gd name="T87" fmla="*/ 96 h 205"/>
                <a:gd name="T88" fmla="*/ 138 w 317"/>
                <a:gd name="T89" fmla="*/ 99 h 205"/>
                <a:gd name="T90" fmla="*/ 150 w 317"/>
                <a:gd name="T91" fmla="*/ 79 h 205"/>
                <a:gd name="T92" fmla="*/ 177 w 317"/>
                <a:gd name="T93" fmla="*/ 42 h 205"/>
                <a:gd name="T94" fmla="*/ 204 w 317"/>
                <a:gd name="T95" fmla="*/ 24 h 205"/>
                <a:gd name="T96" fmla="*/ 227 w 317"/>
                <a:gd name="T97" fmla="*/ 36 h 205"/>
                <a:gd name="T98" fmla="*/ 214 w 317"/>
                <a:gd name="T99" fmla="*/ 104 h 205"/>
                <a:gd name="T100" fmla="*/ 224 w 317"/>
                <a:gd name="T101" fmla="*/ 106 h 205"/>
                <a:gd name="T102" fmla="*/ 267 w 317"/>
                <a:gd name="T103" fmla="*/ 52 h 205"/>
                <a:gd name="T104" fmla="*/ 307 w 317"/>
                <a:gd name="T105" fmla="*/ 29 h 205"/>
                <a:gd name="T106" fmla="*/ 314 w 317"/>
                <a:gd name="T107" fmla="*/ 56 h 205"/>
                <a:gd name="T108" fmla="*/ 296 w 317"/>
                <a:gd name="T109" fmla="*/ 99 h 205"/>
                <a:gd name="T110" fmla="*/ 280 w 317"/>
                <a:gd name="T111" fmla="*/ 145 h 205"/>
                <a:gd name="T112" fmla="*/ 275 w 317"/>
                <a:gd name="T113" fmla="*/ 185 h 205"/>
                <a:gd name="T114" fmla="*/ 299 w 317"/>
                <a:gd name="T115" fmla="*/ 200 h 205"/>
                <a:gd name="T116" fmla="*/ 305 w 317"/>
                <a:gd name="T117" fmla="*/ 202 h 205"/>
                <a:gd name="T118" fmla="*/ 299 w 317"/>
                <a:gd name="T119"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7" h="205">
                  <a:moveTo>
                    <a:pt x="296" y="205"/>
                  </a:moveTo>
                  <a:lnTo>
                    <a:pt x="289" y="203"/>
                  </a:lnTo>
                  <a:lnTo>
                    <a:pt x="282" y="202"/>
                  </a:lnTo>
                  <a:lnTo>
                    <a:pt x="274" y="196"/>
                  </a:lnTo>
                  <a:lnTo>
                    <a:pt x="267" y="189"/>
                  </a:lnTo>
                  <a:lnTo>
                    <a:pt x="262" y="178"/>
                  </a:lnTo>
                  <a:lnTo>
                    <a:pt x="262" y="163"/>
                  </a:lnTo>
                  <a:lnTo>
                    <a:pt x="266" y="141"/>
                  </a:lnTo>
                  <a:lnTo>
                    <a:pt x="274" y="118"/>
                  </a:lnTo>
                  <a:lnTo>
                    <a:pt x="285" y="93"/>
                  </a:lnTo>
                  <a:lnTo>
                    <a:pt x="296" y="68"/>
                  </a:lnTo>
                  <a:lnTo>
                    <a:pt x="301" y="54"/>
                  </a:lnTo>
                  <a:lnTo>
                    <a:pt x="302" y="45"/>
                  </a:lnTo>
                  <a:lnTo>
                    <a:pt x="298" y="40"/>
                  </a:lnTo>
                  <a:lnTo>
                    <a:pt x="289" y="42"/>
                  </a:lnTo>
                  <a:lnTo>
                    <a:pt x="280" y="49"/>
                  </a:lnTo>
                  <a:lnTo>
                    <a:pt x="266" y="61"/>
                  </a:lnTo>
                  <a:lnTo>
                    <a:pt x="249" y="79"/>
                  </a:lnTo>
                  <a:lnTo>
                    <a:pt x="242" y="89"/>
                  </a:lnTo>
                  <a:lnTo>
                    <a:pt x="232" y="103"/>
                  </a:lnTo>
                  <a:lnTo>
                    <a:pt x="223" y="118"/>
                  </a:lnTo>
                  <a:lnTo>
                    <a:pt x="211" y="135"/>
                  </a:lnTo>
                  <a:lnTo>
                    <a:pt x="203" y="150"/>
                  </a:lnTo>
                  <a:lnTo>
                    <a:pt x="195" y="164"/>
                  </a:lnTo>
                  <a:lnTo>
                    <a:pt x="189" y="174"/>
                  </a:lnTo>
                  <a:lnTo>
                    <a:pt x="186" y="180"/>
                  </a:lnTo>
                  <a:lnTo>
                    <a:pt x="184" y="184"/>
                  </a:lnTo>
                  <a:lnTo>
                    <a:pt x="179" y="187"/>
                  </a:lnTo>
                  <a:lnTo>
                    <a:pt x="177" y="187"/>
                  </a:lnTo>
                  <a:lnTo>
                    <a:pt x="174" y="187"/>
                  </a:lnTo>
                  <a:lnTo>
                    <a:pt x="171" y="185"/>
                  </a:lnTo>
                  <a:lnTo>
                    <a:pt x="170" y="184"/>
                  </a:lnTo>
                  <a:lnTo>
                    <a:pt x="168" y="181"/>
                  </a:lnTo>
                  <a:lnTo>
                    <a:pt x="170" y="180"/>
                  </a:lnTo>
                  <a:lnTo>
                    <a:pt x="172" y="174"/>
                  </a:lnTo>
                  <a:lnTo>
                    <a:pt x="178" y="163"/>
                  </a:lnTo>
                  <a:lnTo>
                    <a:pt x="185" y="149"/>
                  </a:lnTo>
                  <a:lnTo>
                    <a:pt x="193" y="129"/>
                  </a:lnTo>
                  <a:lnTo>
                    <a:pt x="202" y="107"/>
                  </a:lnTo>
                  <a:lnTo>
                    <a:pt x="209" y="81"/>
                  </a:lnTo>
                  <a:lnTo>
                    <a:pt x="214" y="50"/>
                  </a:lnTo>
                  <a:lnTo>
                    <a:pt x="214" y="39"/>
                  </a:lnTo>
                  <a:lnTo>
                    <a:pt x="210" y="32"/>
                  </a:lnTo>
                  <a:lnTo>
                    <a:pt x="204" y="29"/>
                  </a:lnTo>
                  <a:lnTo>
                    <a:pt x="198" y="31"/>
                  </a:lnTo>
                  <a:lnTo>
                    <a:pt x="189" y="36"/>
                  </a:lnTo>
                  <a:lnTo>
                    <a:pt x="181" y="45"/>
                  </a:lnTo>
                  <a:lnTo>
                    <a:pt x="164" y="68"/>
                  </a:lnTo>
                  <a:lnTo>
                    <a:pt x="150" y="88"/>
                  </a:lnTo>
                  <a:lnTo>
                    <a:pt x="138" y="109"/>
                  </a:lnTo>
                  <a:lnTo>
                    <a:pt x="127" y="131"/>
                  </a:lnTo>
                  <a:lnTo>
                    <a:pt x="115" y="156"/>
                  </a:lnTo>
                  <a:lnTo>
                    <a:pt x="101" y="187"/>
                  </a:lnTo>
                  <a:lnTo>
                    <a:pt x="99" y="189"/>
                  </a:lnTo>
                  <a:lnTo>
                    <a:pt x="96" y="192"/>
                  </a:lnTo>
                  <a:lnTo>
                    <a:pt x="93" y="194"/>
                  </a:lnTo>
                  <a:lnTo>
                    <a:pt x="90" y="194"/>
                  </a:lnTo>
                  <a:lnTo>
                    <a:pt x="86" y="194"/>
                  </a:lnTo>
                  <a:lnTo>
                    <a:pt x="85" y="192"/>
                  </a:lnTo>
                  <a:lnTo>
                    <a:pt x="83" y="191"/>
                  </a:lnTo>
                  <a:lnTo>
                    <a:pt x="83" y="188"/>
                  </a:lnTo>
                  <a:lnTo>
                    <a:pt x="93" y="170"/>
                  </a:lnTo>
                  <a:lnTo>
                    <a:pt x="104" y="148"/>
                  </a:lnTo>
                  <a:lnTo>
                    <a:pt x="115" y="121"/>
                  </a:lnTo>
                  <a:lnTo>
                    <a:pt x="125" y="93"/>
                  </a:lnTo>
                  <a:lnTo>
                    <a:pt x="132" y="68"/>
                  </a:lnTo>
                  <a:lnTo>
                    <a:pt x="136" y="47"/>
                  </a:lnTo>
                  <a:lnTo>
                    <a:pt x="138" y="31"/>
                  </a:lnTo>
                  <a:lnTo>
                    <a:pt x="135" y="17"/>
                  </a:lnTo>
                  <a:lnTo>
                    <a:pt x="128" y="8"/>
                  </a:lnTo>
                  <a:lnTo>
                    <a:pt x="120" y="4"/>
                  </a:lnTo>
                  <a:lnTo>
                    <a:pt x="108" y="4"/>
                  </a:lnTo>
                  <a:lnTo>
                    <a:pt x="96" y="7"/>
                  </a:lnTo>
                  <a:lnTo>
                    <a:pt x="83" y="13"/>
                  </a:lnTo>
                  <a:lnTo>
                    <a:pt x="69" y="19"/>
                  </a:lnTo>
                  <a:lnTo>
                    <a:pt x="56" y="29"/>
                  </a:lnTo>
                  <a:lnTo>
                    <a:pt x="43" y="42"/>
                  </a:lnTo>
                  <a:lnTo>
                    <a:pt x="32" y="54"/>
                  </a:lnTo>
                  <a:lnTo>
                    <a:pt x="24" y="67"/>
                  </a:lnTo>
                  <a:lnTo>
                    <a:pt x="17" y="81"/>
                  </a:lnTo>
                  <a:lnTo>
                    <a:pt x="12" y="102"/>
                  </a:lnTo>
                  <a:lnTo>
                    <a:pt x="12" y="118"/>
                  </a:lnTo>
                  <a:lnTo>
                    <a:pt x="17" y="131"/>
                  </a:lnTo>
                  <a:lnTo>
                    <a:pt x="24" y="141"/>
                  </a:lnTo>
                  <a:lnTo>
                    <a:pt x="33" y="146"/>
                  </a:lnTo>
                  <a:lnTo>
                    <a:pt x="46" y="149"/>
                  </a:lnTo>
                  <a:lnTo>
                    <a:pt x="58" y="146"/>
                  </a:lnTo>
                  <a:lnTo>
                    <a:pt x="68" y="141"/>
                  </a:lnTo>
                  <a:lnTo>
                    <a:pt x="76" y="131"/>
                  </a:lnTo>
                  <a:lnTo>
                    <a:pt x="83" y="121"/>
                  </a:lnTo>
                  <a:lnTo>
                    <a:pt x="89" y="110"/>
                  </a:lnTo>
                  <a:lnTo>
                    <a:pt x="90" y="99"/>
                  </a:lnTo>
                  <a:lnTo>
                    <a:pt x="89" y="90"/>
                  </a:lnTo>
                  <a:lnTo>
                    <a:pt x="82" y="86"/>
                  </a:lnTo>
                  <a:lnTo>
                    <a:pt x="72" y="85"/>
                  </a:lnTo>
                  <a:lnTo>
                    <a:pt x="71" y="85"/>
                  </a:lnTo>
                  <a:lnTo>
                    <a:pt x="68" y="85"/>
                  </a:lnTo>
                  <a:lnTo>
                    <a:pt x="68" y="84"/>
                  </a:lnTo>
                  <a:lnTo>
                    <a:pt x="67" y="82"/>
                  </a:lnTo>
                  <a:lnTo>
                    <a:pt x="68" y="82"/>
                  </a:lnTo>
                  <a:lnTo>
                    <a:pt x="69" y="81"/>
                  </a:lnTo>
                  <a:lnTo>
                    <a:pt x="74" y="81"/>
                  </a:lnTo>
                  <a:lnTo>
                    <a:pt x="85" y="81"/>
                  </a:lnTo>
                  <a:lnTo>
                    <a:pt x="93" y="86"/>
                  </a:lnTo>
                  <a:lnTo>
                    <a:pt x="97" y="95"/>
                  </a:lnTo>
                  <a:lnTo>
                    <a:pt x="97" y="106"/>
                  </a:lnTo>
                  <a:lnTo>
                    <a:pt x="93" y="118"/>
                  </a:lnTo>
                  <a:lnTo>
                    <a:pt x="85" y="129"/>
                  </a:lnTo>
                  <a:lnTo>
                    <a:pt x="74" y="141"/>
                  </a:lnTo>
                  <a:lnTo>
                    <a:pt x="57" y="150"/>
                  </a:lnTo>
                  <a:lnTo>
                    <a:pt x="43" y="153"/>
                  </a:lnTo>
                  <a:lnTo>
                    <a:pt x="29" y="150"/>
                  </a:lnTo>
                  <a:lnTo>
                    <a:pt x="17" y="145"/>
                  </a:lnTo>
                  <a:lnTo>
                    <a:pt x="7" y="132"/>
                  </a:lnTo>
                  <a:lnTo>
                    <a:pt x="0" y="118"/>
                  </a:lnTo>
                  <a:lnTo>
                    <a:pt x="0" y="100"/>
                  </a:lnTo>
                  <a:lnTo>
                    <a:pt x="5" y="78"/>
                  </a:lnTo>
                  <a:lnTo>
                    <a:pt x="15" y="60"/>
                  </a:lnTo>
                  <a:lnTo>
                    <a:pt x="28" y="45"/>
                  </a:lnTo>
                  <a:lnTo>
                    <a:pt x="43" y="29"/>
                  </a:lnTo>
                  <a:lnTo>
                    <a:pt x="58" y="18"/>
                  </a:lnTo>
                  <a:lnTo>
                    <a:pt x="75" y="8"/>
                  </a:lnTo>
                  <a:lnTo>
                    <a:pt x="93" y="3"/>
                  </a:lnTo>
                  <a:lnTo>
                    <a:pt x="108" y="0"/>
                  </a:lnTo>
                  <a:lnTo>
                    <a:pt x="122" y="0"/>
                  </a:lnTo>
                  <a:lnTo>
                    <a:pt x="135" y="6"/>
                  </a:lnTo>
                  <a:lnTo>
                    <a:pt x="145" y="15"/>
                  </a:lnTo>
                  <a:lnTo>
                    <a:pt x="149" y="29"/>
                  </a:lnTo>
                  <a:lnTo>
                    <a:pt x="150" y="49"/>
                  </a:lnTo>
                  <a:lnTo>
                    <a:pt x="146" y="70"/>
                  </a:lnTo>
                  <a:lnTo>
                    <a:pt x="138" y="92"/>
                  </a:lnTo>
                  <a:lnTo>
                    <a:pt x="138" y="96"/>
                  </a:lnTo>
                  <a:lnTo>
                    <a:pt x="136" y="99"/>
                  </a:lnTo>
                  <a:lnTo>
                    <a:pt x="138" y="99"/>
                  </a:lnTo>
                  <a:lnTo>
                    <a:pt x="138" y="99"/>
                  </a:lnTo>
                  <a:lnTo>
                    <a:pt x="139" y="97"/>
                  </a:lnTo>
                  <a:lnTo>
                    <a:pt x="140" y="95"/>
                  </a:lnTo>
                  <a:lnTo>
                    <a:pt x="150" y="79"/>
                  </a:lnTo>
                  <a:lnTo>
                    <a:pt x="159" y="67"/>
                  </a:lnTo>
                  <a:lnTo>
                    <a:pt x="167" y="54"/>
                  </a:lnTo>
                  <a:lnTo>
                    <a:pt x="177" y="42"/>
                  </a:lnTo>
                  <a:lnTo>
                    <a:pt x="185" y="33"/>
                  </a:lnTo>
                  <a:lnTo>
                    <a:pt x="195" y="28"/>
                  </a:lnTo>
                  <a:lnTo>
                    <a:pt x="204" y="24"/>
                  </a:lnTo>
                  <a:lnTo>
                    <a:pt x="214" y="24"/>
                  </a:lnTo>
                  <a:lnTo>
                    <a:pt x="221" y="28"/>
                  </a:lnTo>
                  <a:lnTo>
                    <a:pt x="227" y="36"/>
                  </a:lnTo>
                  <a:lnTo>
                    <a:pt x="227" y="49"/>
                  </a:lnTo>
                  <a:lnTo>
                    <a:pt x="223" y="77"/>
                  </a:lnTo>
                  <a:lnTo>
                    <a:pt x="214" y="104"/>
                  </a:lnTo>
                  <a:lnTo>
                    <a:pt x="206" y="132"/>
                  </a:lnTo>
                  <a:lnTo>
                    <a:pt x="214" y="120"/>
                  </a:lnTo>
                  <a:lnTo>
                    <a:pt x="224" y="106"/>
                  </a:lnTo>
                  <a:lnTo>
                    <a:pt x="236" y="89"/>
                  </a:lnTo>
                  <a:lnTo>
                    <a:pt x="249" y="72"/>
                  </a:lnTo>
                  <a:lnTo>
                    <a:pt x="267" y="52"/>
                  </a:lnTo>
                  <a:lnTo>
                    <a:pt x="284" y="38"/>
                  </a:lnTo>
                  <a:lnTo>
                    <a:pt x="298" y="31"/>
                  </a:lnTo>
                  <a:lnTo>
                    <a:pt x="307" y="29"/>
                  </a:lnTo>
                  <a:lnTo>
                    <a:pt x="314" y="33"/>
                  </a:lnTo>
                  <a:lnTo>
                    <a:pt x="317" y="43"/>
                  </a:lnTo>
                  <a:lnTo>
                    <a:pt x="314" y="56"/>
                  </a:lnTo>
                  <a:lnTo>
                    <a:pt x="307" y="74"/>
                  </a:lnTo>
                  <a:lnTo>
                    <a:pt x="302" y="85"/>
                  </a:lnTo>
                  <a:lnTo>
                    <a:pt x="296" y="99"/>
                  </a:lnTo>
                  <a:lnTo>
                    <a:pt x="289" y="114"/>
                  </a:lnTo>
                  <a:lnTo>
                    <a:pt x="284" y="129"/>
                  </a:lnTo>
                  <a:lnTo>
                    <a:pt x="280" y="145"/>
                  </a:lnTo>
                  <a:lnTo>
                    <a:pt x="275" y="160"/>
                  </a:lnTo>
                  <a:lnTo>
                    <a:pt x="274" y="173"/>
                  </a:lnTo>
                  <a:lnTo>
                    <a:pt x="275" y="185"/>
                  </a:lnTo>
                  <a:lnTo>
                    <a:pt x="280" y="194"/>
                  </a:lnTo>
                  <a:lnTo>
                    <a:pt x="288" y="199"/>
                  </a:lnTo>
                  <a:lnTo>
                    <a:pt x="299" y="200"/>
                  </a:lnTo>
                  <a:lnTo>
                    <a:pt x="302" y="200"/>
                  </a:lnTo>
                  <a:lnTo>
                    <a:pt x="303" y="202"/>
                  </a:lnTo>
                  <a:lnTo>
                    <a:pt x="305" y="202"/>
                  </a:lnTo>
                  <a:lnTo>
                    <a:pt x="303" y="203"/>
                  </a:lnTo>
                  <a:lnTo>
                    <a:pt x="302" y="203"/>
                  </a:lnTo>
                  <a:lnTo>
                    <a:pt x="299" y="205"/>
                  </a:lnTo>
                  <a:lnTo>
                    <a:pt x="296" y="205"/>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1335"/>
            <p:cNvSpPr>
              <a:spLocks/>
            </p:cNvSpPr>
            <p:nvPr/>
          </p:nvSpPr>
          <p:spPr bwMode="auto">
            <a:xfrm>
              <a:off x="-4024313" y="6373813"/>
              <a:ext cx="139700" cy="127000"/>
            </a:xfrm>
            <a:custGeom>
              <a:avLst/>
              <a:gdLst>
                <a:gd name="T0" fmla="*/ 50 w 88"/>
                <a:gd name="T1" fmla="*/ 80 h 80"/>
                <a:gd name="T2" fmla="*/ 42 w 88"/>
                <a:gd name="T3" fmla="*/ 71 h 80"/>
                <a:gd name="T4" fmla="*/ 43 w 88"/>
                <a:gd name="T5" fmla="*/ 50 h 80"/>
                <a:gd name="T6" fmla="*/ 36 w 88"/>
                <a:gd name="T7" fmla="*/ 61 h 80"/>
                <a:gd name="T8" fmla="*/ 26 w 88"/>
                <a:gd name="T9" fmla="*/ 71 h 80"/>
                <a:gd name="T10" fmla="*/ 8 w 88"/>
                <a:gd name="T11" fmla="*/ 78 h 80"/>
                <a:gd name="T12" fmla="*/ 0 w 88"/>
                <a:gd name="T13" fmla="*/ 63 h 80"/>
                <a:gd name="T14" fmla="*/ 7 w 88"/>
                <a:gd name="T15" fmla="*/ 34 h 80"/>
                <a:gd name="T16" fmla="*/ 28 w 88"/>
                <a:gd name="T17" fmla="*/ 9 h 80"/>
                <a:gd name="T18" fmla="*/ 50 w 88"/>
                <a:gd name="T19" fmla="*/ 0 h 80"/>
                <a:gd name="T20" fmla="*/ 70 w 88"/>
                <a:gd name="T21" fmla="*/ 7 h 80"/>
                <a:gd name="T22" fmla="*/ 71 w 88"/>
                <a:gd name="T23" fmla="*/ 11 h 80"/>
                <a:gd name="T24" fmla="*/ 67 w 88"/>
                <a:gd name="T25" fmla="*/ 14 h 80"/>
                <a:gd name="T26" fmla="*/ 63 w 88"/>
                <a:gd name="T27" fmla="*/ 7 h 80"/>
                <a:gd name="T28" fmla="*/ 56 w 88"/>
                <a:gd name="T29" fmla="*/ 6 h 80"/>
                <a:gd name="T30" fmla="*/ 49 w 88"/>
                <a:gd name="T31" fmla="*/ 9 h 80"/>
                <a:gd name="T32" fmla="*/ 28 w 88"/>
                <a:gd name="T33" fmla="*/ 27 h 80"/>
                <a:gd name="T34" fmla="*/ 17 w 88"/>
                <a:gd name="T35" fmla="*/ 45 h 80"/>
                <a:gd name="T36" fmla="*/ 10 w 88"/>
                <a:gd name="T37" fmla="*/ 61 h 80"/>
                <a:gd name="T38" fmla="*/ 10 w 88"/>
                <a:gd name="T39" fmla="*/ 70 h 80"/>
                <a:gd name="T40" fmla="*/ 14 w 88"/>
                <a:gd name="T41" fmla="*/ 73 h 80"/>
                <a:gd name="T42" fmla="*/ 19 w 88"/>
                <a:gd name="T43" fmla="*/ 73 h 80"/>
                <a:gd name="T44" fmla="*/ 26 w 88"/>
                <a:gd name="T45" fmla="*/ 67 h 80"/>
                <a:gd name="T46" fmla="*/ 40 w 88"/>
                <a:gd name="T47" fmla="*/ 49 h 80"/>
                <a:gd name="T48" fmla="*/ 53 w 88"/>
                <a:gd name="T49" fmla="*/ 27 h 80"/>
                <a:gd name="T50" fmla="*/ 58 w 88"/>
                <a:gd name="T51" fmla="*/ 20 h 80"/>
                <a:gd name="T52" fmla="*/ 65 w 88"/>
                <a:gd name="T53" fmla="*/ 18 h 80"/>
                <a:gd name="T54" fmla="*/ 71 w 88"/>
                <a:gd name="T55" fmla="*/ 20 h 80"/>
                <a:gd name="T56" fmla="*/ 70 w 88"/>
                <a:gd name="T57" fmla="*/ 25 h 80"/>
                <a:gd name="T58" fmla="*/ 57 w 88"/>
                <a:gd name="T59" fmla="*/ 49 h 80"/>
                <a:gd name="T60" fmla="*/ 53 w 88"/>
                <a:gd name="T61" fmla="*/ 66 h 80"/>
                <a:gd name="T62" fmla="*/ 53 w 88"/>
                <a:gd name="T63" fmla="*/ 71 h 80"/>
                <a:gd name="T64" fmla="*/ 56 w 88"/>
                <a:gd name="T65" fmla="*/ 74 h 80"/>
                <a:gd name="T66" fmla="*/ 68 w 88"/>
                <a:gd name="T67" fmla="*/ 64 h 80"/>
                <a:gd name="T68" fmla="*/ 81 w 88"/>
                <a:gd name="T69" fmla="*/ 45 h 80"/>
                <a:gd name="T70" fmla="*/ 86 w 88"/>
                <a:gd name="T71" fmla="*/ 35 h 80"/>
                <a:gd name="T72" fmla="*/ 88 w 88"/>
                <a:gd name="T73" fmla="*/ 35 h 80"/>
                <a:gd name="T74" fmla="*/ 88 w 88"/>
                <a:gd name="T75" fmla="*/ 38 h 80"/>
                <a:gd name="T76" fmla="*/ 74 w 88"/>
                <a:gd name="T77" fmla="*/ 63 h 80"/>
                <a:gd name="T78" fmla="*/ 54 w 88"/>
                <a:gd name="T79"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8" h="80">
                  <a:moveTo>
                    <a:pt x="54" y="80"/>
                  </a:moveTo>
                  <a:lnTo>
                    <a:pt x="50" y="80"/>
                  </a:lnTo>
                  <a:lnTo>
                    <a:pt x="44" y="77"/>
                  </a:lnTo>
                  <a:lnTo>
                    <a:pt x="42" y="71"/>
                  </a:lnTo>
                  <a:lnTo>
                    <a:pt x="40" y="63"/>
                  </a:lnTo>
                  <a:lnTo>
                    <a:pt x="43" y="50"/>
                  </a:lnTo>
                  <a:lnTo>
                    <a:pt x="40" y="56"/>
                  </a:lnTo>
                  <a:lnTo>
                    <a:pt x="36" y="61"/>
                  </a:lnTo>
                  <a:lnTo>
                    <a:pt x="32" y="67"/>
                  </a:lnTo>
                  <a:lnTo>
                    <a:pt x="26" y="71"/>
                  </a:lnTo>
                  <a:lnTo>
                    <a:pt x="17" y="78"/>
                  </a:lnTo>
                  <a:lnTo>
                    <a:pt x="8" y="78"/>
                  </a:lnTo>
                  <a:lnTo>
                    <a:pt x="3" y="73"/>
                  </a:lnTo>
                  <a:lnTo>
                    <a:pt x="0" y="63"/>
                  </a:lnTo>
                  <a:lnTo>
                    <a:pt x="1" y="50"/>
                  </a:lnTo>
                  <a:lnTo>
                    <a:pt x="7" y="34"/>
                  </a:lnTo>
                  <a:lnTo>
                    <a:pt x="18" y="17"/>
                  </a:lnTo>
                  <a:lnTo>
                    <a:pt x="28" y="9"/>
                  </a:lnTo>
                  <a:lnTo>
                    <a:pt x="39" y="3"/>
                  </a:lnTo>
                  <a:lnTo>
                    <a:pt x="50" y="0"/>
                  </a:lnTo>
                  <a:lnTo>
                    <a:pt x="61" y="2"/>
                  </a:lnTo>
                  <a:lnTo>
                    <a:pt x="70" y="7"/>
                  </a:lnTo>
                  <a:lnTo>
                    <a:pt x="71" y="10"/>
                  </a:lnTo>
                  <a:lnTo>
                    <a:pt x="71" y="11"/>
                  </a:lnTo>
                  <a:lnTo>
                    <a:pt x="70" y="13"/>
                  </a:lnTo>
                  <a:lnTo>
                    <a:pt x="67" y="14"/>
                  </a:lnTo>
                  <a:lnTo>
                    <a:pt x="65" y="10"/>
                  </a:lnTo>
                  <a:lnTo>
                    <a:pt x="63" y="7"/>
                  </a:lnTo>
                  <a:lnTo>
                    <a:pt x="60" y="6"/>
                  </a:lnTo>
                  <a:lnTo>
                    <a:pt x="56" y="6"/>
                  </a:lnTo>
                  <a:lnTo>
                    <a:pt x="53" y="6"/>
                  </a:lnTo>
                  <a:lnTo>
                    <a:pt x="49" y="9"/>
                  </a:lnTo>
                  <a:lnTo>
                    <a:pt x="38" y="16"/>
                  </a:lnTo>
                  <a:lnTo>
                    <a:pt x="28" y="27"/>
                  </a:lnTo>
                  <a:lnTo>
                    <a:pt x="19" y="39"/>
                  </a:lnTo>
                  <a:lnTo>
                    <a:pt x="17" y="45"/>
                  </a:lnTo>
                  <a:lnTo>
                    <a:pt x="12" y="53"/>
                  </a:lnTo>
                  <a:lnTo>
                    <a:pt x="10" y="61"/>
                  </a:lnTo>
                  <a:lnTo>
                    <a:pt x="10" y="67"/>
                  </a:lnTo>
                  <a:lnTo>
                    <a:pt x="10" y="70"/>
                  </a:lnTo>
                  <a:lnTo>
                    <a:pt x="11" y="73"/>
                  </a:lnTo>
                  <a:lnTo>
                    <a:pt x="14" y="73"/>
                  </a:lnTo>
                  <a:lnTo>
                    <a:pt x="17" y="73"/>
                  </a:lnTo>
                  <a:lnTo>
                    <a:pt x="19" y="73"/>
                  </a:lnTo>
                  <a:lnTo>
                    <a:pt x="24" y="70"/>
                  </a:lnTo>
                  <a:lnTo>
                    <a:pt x="26" y="67"/>
                  </a:lnTo>
                  <a:lnTo>
                    <a:pt x="31" y="63"/>
                  </a:lnTo>
                  <a:lnTo>
                    <a:pt x="40" y="49"/>
                  </a:lnTo>
                  <a:lnTo>
                    <a:pt x="50" y="32"/>
                  </a:lnTo>
                  <a:lnTo>
                    <a:pt x="53" y="27"/>
                  </a:lnTo>
                  <a:lnTo>
                    <a:pt x="56" y="24"/>
                  </a:lnTo>
                  <a:lnTo>
                    <a:pt x="58" y="20"/>
                  </a:lnTo>
                  <a:lnTo>
                    <a:pt x="61" y="18"/>
                  </a:lnTo>
                  <a:lnTo>
                    <a:pt x="65" y="18"/>
                  </a:lnTo>
                  <a:lnTo>
                    <a:pt x="68" y="18"/>
                  </a:lnTo>
                  <a:lnTo>
                    <a:pt x="71" y="20"/>
                  </a:lnTo>
                  <a:lnTo>
                    <a:pt x="74" y="20"/>
                  </a:lnTo>
                  <a:lnTo>
                    <a:pt x="70" y="25"/>
                  </a:lnTo>
                  <a:lnTo>
                    <a:pt x="63" y="36"/>
                  </a:lnTo>
                  <a:lnTo>
                    <a:pt x="57" y="49"/>
                  </a:lnTo>
                  <a:lnTo>
                    <a:pt x="54" y="60"/>
                  </a:lnTo>
                  <a:lnTo>
                    <a:pt x="53" y="66"/>
                  </a:lnTo>
                  <a:lnTo>
                    <a:pt x="53" y="68"/>
                  </a:lnTo>
                  <a:lnTo>
                    <a:pt x="53" y="71"/>
                  </a:lnTo>
                  <a:lnTo>
                    <a:pt x="54" y="73"/>
                  </a:lnTo>
                  <a:lnTo>
                    <a:pt x="56" y="74"/>
                  </a:lnTo>
                  <a:lnTo>
                    <a:pt x="63" y="71"/>
                  </a:lnTo>
                  <a:lnTo>
                    <a:pt x="68" y="64"/>
                  </a:lnTo>
                  <a:lnTo>
                    <a:pt x="75" y="55"/>
                  </a:lnTo>
                  <a:lnTo>
                    <a:pt x="81" y="45"/>
                  </a:lnTo>
                  <a:lnTo>
                    <a:pt x="85" y="36"/>
                  </a:lnTo>
                  <a:lnTo>
                    <a:pt x="86" y="35"/>
                  </a:lnTo>
                  <a:lnTo>
                    <a:pt x="88" y="34"/>
                  </a:lnTo>
                  <a:lnTo>
                    <a:pt x="88" y="35"/>
                  </a:lnTo>
                  <a:lnTo>
                    <a:pt x="88" y="36"/>
                  </a:lnTo>
                  <a:lnTo>
                    <a:pt x="88" y="38"/>
                  </a:lnTo>
                  <a:lnTo>
                    <a:pt x="81" y="50"/>
                  </a:lnTo>
                  <a:lnTo>
                    <a:pt x="74" y="63"/>
                  </a:lnTo>
                  <a:lnTo>
                    <a:pt x="64" y="74"/>
                  </a:lnTo>
                  <a:lnTo>
                    <a:pt x="54" y="80"/>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1336"/>
            <p:cNvSpPr>
              <a:spLocks/>
            </p:cNvSpPr>
            <p:nvPr/>
          </p:nvSpPr>
          <p:spPr bwMode="auto">
            <a:xfrm>
              <a:off x="-3921125" y="6340475"/>
              <a:ext cx="128587" cy="157163"/>
            </a:xfrm>
            <a:custGeom>
              <a:avLst/>
              <a:gdLst>
                <a:gd name="T0" fmla="*/ 42 w 81"/>
                <a:gd name="T1" fmla="*/ 99 h 99"/>
                <a:gd name="T2" fmla="*/ 34 w 81"/>
                <a:gd name="T3" fmla="*/ 92 h 99"/>
                <a:gd name="T4" fmla="*/ 35 w 81"/>
                <a:gd name="T5" fmla="*/ 71 h 99"/>
                <a:gd name="T6" fmla="*/ 45 w 81"/>
                <a:gd name="T7" fmla="*/ 53 h 99"/>
                <a:gd name="T8" fmla="*/ 50 w 81"/>
                <a:gd name="T9" fmla="*/ 42 h 99"/>
                <a:gd name="T10" fmla="*/ 46 w 81"/>
                <a:gd name="T11" fmla="*/ 38 h 99"/>
                <a:gd name="T12" fmla="*/ 38 w 81"/>
                <a:gd name="T13" fmla="*/ 35 h 99"/>
                <a:gd name="T14" fmla="*/ 30 w 81"/>
                <a:gd name="T15" fmla="*/ 42 h 99"/>
                <a:gd name="T16" fmla="*/ 13 w 81"/>
                <a:gd name="T17" fmla="*/ 77 h 99"/>
                <a:gd name="T18" fmla="*/ 2 w 81"/>
                <a:gd name="T19" fmla="*/ 92 h 99"/>
                <a:gd name="T20" fmla="*/ 0 w 81"/>
                <a:gd name="T21" fmla="*/ 89 h 99"/>
                <a:gd name="T22" fmla="*/ 17 w 81"/>
                <a:gd name="T23" fmla="*/ 63 h 99"/>
                <a:gd name="T24" fmla="*/ 35 w 81"/>
                <a:gd name="T25" fmla="*/ 7 h 99"/>
                <a:gd name="T26" fmla="*/ 38 w 81"/>
                <a:gd name="T27" fmla="*/ 2 h 99"/>
                <a:gd name="T28" fmla="*/ 42 w 81"/>
                <a:gd name="T29" fmla="*/ 0 h 99"/>
                <a:gd name="T30" fmla="*/ 46 w 81"/>
                <a:gd name="T31" fmla="*/ 5 h 99"/>
                <a:gd name="T32" fmla="*/ 49 w 81"/>
                <a:gd name="T33" fmla="*/ 10 h 99"/>
                <a:gd name="T34" fmla="*/ 46 w 81"/>
                <a:gd name="T35" fmla="*/ 20 h 99"/>
                <a:gd name="T36" fmla="*/ 39 w 81"/>
                <a:gd name="T37" fmla="*/ 28 h 99"/>
                <a:gd name="T38" fmla="*/ 50 w 81"/>
                <a:gd name="T39" fmla="*/ 30 h 99"/>
                <a:gd name="T40" fmla="*/ 67 w 81"/>
                <a:gd name="T41" fmla="*/ 31 h 99"/>
                <a:gd name="T42" fmla="*/ 66 w 81"/>
                <a:gd name="T43" fmla="*/ 39 h 99"/>
                <a:gd name="T44" fmla="*/ 62 w 81"/>
                <a:gd name="T45" fmla="*/ 46 h 99"/>
                <a:gd name="T46" fmla="*/ 56 w 81"/>
                <a:gd name="T47" fmla="*/ 59 h 99"/>
                <a:gd name="T48" fmla="*/ 48 w 81"/>
                <a:gd name="T49" fmla="*/ 77 h 99"/>
                <a:gd name="T50" fmla="*/ 46 w 81"/>
                <a:gd name="T51" fmla="*/ 92 h 99"/>
                <a:gd name="T52" fmla="*/ 56 w 81"/>
                <a:gd name="T53" fmla="*/ 91 h 99"/>
                <a:gd name="T54" fmla="*/ 69 w 81"/>
                <a:gd name="T55" fmla="*/ 74 h 99"/>
                <a:gd name="T56" fmla="*/ 77 w 81"/>
                <a:gd name="T57" fmla="*/ 57 h 99"/>
                <a:gd name="T58" fmla="*/ 80 w 81"/>
                <a:gd name="T59" fmla="*/ 55 h 99"/>
                <a:gd name="T60" fmla="*/ 81 w 81"/>
                <a:gd name="T61" fmla="*/ 57 h 99"/>
                <a:gd name="T62" fmla="*/ 74 w 81"/>
                <a:gd name="T63" fmla="*/ 71 h 99"/>
                <a:gd name="T64" fmla="*/ 57 w 81"/>
                <a:gd name="T65" fmla="*/ 9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 h="99">
                  <a:moveTo>
                    <a:pt x="48" y="99"/>
                  </a:moveTo>
                  <a:lnTo>
                    <a:pt x="42" y="99"/>
                  </a:lnTo>
                  <a:lnTo>
                    <a:pt x="38" y="98"/>
                  </a:lnTo>
                  <a:lnTo>
                    <a:pt x="34" y="92"/>
                  </a:lnTo>
                  <a:lnTo>
                    <a:pt x="32" y="84"/>
                  </a:lnTo>
                  <a:lnTo>
                    <a:pt x="35" y="71"/>
                  </a:lnTo>
                  <a:lnTo>
                    <a:pt x="39" y="63"/>
                  </a:lnTo>
                  <a:lnTo>
                    <a:pt x="45" y="53"/>
                  </a:lnTo>
                  <a:lnTo>
                    <a:pt x="49" y="46"/>
                  </a:lnTo>
                  <a:lnTo>
                    <a:pt x="50" y="42"/>
                  </a:lnTo>
                  <a:lnTo>
                    <a:pt x="49" y="39"/>
                  </a:lnTo>
                  <a:lnTo>
                    <a:pt x="46" y="38"/>
                  </a:lnTo>
                  <a:lnTo>
                    <a:pt x="42" y="37"/>
                  </a:lnTo>
                  <a:lnTo>
                    <a:pt x="38" y="35"/>
                  </a:lnTo>
                  <a:lnTo>
                    <a:pt x="32" y="35"/>
                  </a:lnTo>
                  <a:lnTo>
                    <a:pt x="30" y="42"/>
                  </a:lnTo>
                  <a:lnTo>
                    <a:pt x="23" y="59"/>
                  </a:lnTo>
                  <a:lnTo>
                    <a:pt x="13" y="77"/>
                  </a:lnTo>
                  <a:lnTo>
                    <a:pt x="3" y="91"/>
                  </a:lnTo>
                  <a:lnTo>
                    <a:pt x="2" y="92"/>
                  </a:lnTo>
                  <a:lnTo>
                    <a:pt x="0" y="91"/>
                  </a:lnTo>
                  <a:lnTo>
                    <a:pt x="0" y="89"/>
                  </a:lnTo>
                  <a:lnTo>
                    <a:pt x="0" y="88"/>
                  </a:lnTo>
                  <a:lnTo>
                    <a:pt x="17" y="63"/>
                  </a:lnTo>
                  <a:lnTo>
                    <a:pt x="28" y="34"/>
                  </a:lnTo>
                  <a:lnTo>
                    <a:pt x="35" y="7"/>
                  </a:lnTo>
                  <a:lnTo>
                    <a:pt x="37" y="5"/>
                  </a:lnTo>
                  <a:lnTo>
                    <a:pt x="38" y="2"/>
                  </a:lnTo>
                  <a:lnTo>
                    <a:pt x="41" y="0"/>
                  </a:lnTo>
                  <a:lnTo>
                    <a:pt x="42" y="0"/>
                  </a:lnTo>
                  <a:lnTo>
                    <a:pt x="45" y="2"/>
                  </a:lnTo>
                  <a:lnTo>
                    <a:pt x="46" y="5"/>
                  </a:lnTo>
                  <a:lnTo>
                    <a:pt x="48" y="7"/>
                  </a:lnTo>
                  <a:lnTo>
                    <a:pt x="49" y="10"/>
                  </a:lnTo>
                  <a:lnTo>
                    <a:pt x="49" y="16"/>
                  </a:lnTo>
                  <a:lnTo>
                    <a:pt x="46" y="20"/>
                  </a:lnTo>
                  <a:lnTo>
                    <a:pt x="43" y="24"/>
                  </a:lnTo>
                  <a:lnTo>
                    <a:pt x="39" y="28"/>
                  </a:lnTo>
                  <a:lnTo>
                    <a:pt x="37" y="30"/>
                  </a:lnTo>
                  <a:lnTo>
                    <a:pt x="50" y="30"/>
                  </a:lnTo>
                  <a:lnTo>
                    <a:pt x="67" y="30"/>
                  </a:lnTo>
                  <a:lnTo>
                    <a:pt x="67" y="31"/>
                  </a:lnTo>
                  <a:lnTo>
                    <a:pt x="67" y="35"/>
                  </a:lnTo>
                  <a:lnTo>
                    <a:pt x="66" y="39"/>
                  </a:lnTo>
                  <a:lnTo>
                    <a:pt x="64" y="42"/>
                  </a:lnTo>
                  <a:lnTo>
                    <a:pt x="62" y="46"/>
                  </a:lnTo>
                  <a:lnTo>
                    <a:pt x="60" y="50"/>
                  </a:lnTo>
                  <a:lnTo>
                    <a:pt x="56" y="59"/>
                  </a:lnTo>
                  <a:lnTo>
                    <a:pt x="52" y="67"/>
                  </a:lnTo>
                  <a:lnTo>
                    <a:pt x="48" y="77"/>
                  </a:lnTo>
                  <a:lnTo>
                    <a:pt x="46" y="85"/>
                  </a:lnTo>
                  <a:lnTo>
                    <a:pt x="46" y="92"/>
                  </a:lnTo>
                  <a:lnTo>
                    <a:pt x="49" y="94"/>
                  </a:lnTo>
                  <a:lnTo>
                    <a:pt x="56" y="91"/>
                  </a:lnTo>
                  <a:lnTo>
                    <a:pt x="62" y="84"/>
                  </a:lnTo>
                  <a:lnTo>
                    <a:pt x="69" y="74"/>
                  </a:lnTo>
                  <a:lnTo>
                    <a:pt x="73" y="64"/>
                  </a:lnTo>
                  <a:lnTo>
                    <a:pt x="77" y="57"/>
                  </a:lnTo>
                  <a:lnTo>
                    <a:pt x="78" y="56"/>
                  </a:lnTo>
                  <a:lnTo>
                    <a:pt x="80" y="55"/>
                  </a:lnTo>
                  <a:lnTo>
                    <a:pt x="80" y="56"/>
                  </a:lnTo>
                  <a:lnTo>
                    <a:pt x="81" y="57"/>
                  </a:lnTo>
                  <a:lnTo>
                    <a:pt x="80" y="60"/>
                  </a:lnTo>
                  <a:lnTo>
                    <a:pt x="74" y="71"/>
                  </a:lnTo>
                  <a:lnTo>
                    <a:pt x="67" y="84"/>
                  </a:lnTo>
                  <a:lnTo>
                    <a:pt x="57" y="94"/>
                  </a:lnTo>
                  <a:lnTo>
                    <a:pt x="48" y="99"/>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1337"/>
            <p:cNvSpPr>
              <a:spLocks/>
            </p:cNvSpPr>
            <p:nvPr/>
          </p:nvSpPr>
          <p:spPr bwMode="auto">
            <a:xfrm>
              <a:off x="-3827463" y="6281738"/>
              <a:ext cx="160337" cy="220663"/>
            </a:xfrm>
            <a:custGeom>
              <a:avLst/>
              <a:gdLst>
                <a:gd name="T0" fmla="*/ 79 w 101"/>
                <a:gd name="T1" fmla="*/ 0 h 139"/>
                <a:gd name="T2" fmla="*/ 85 w 101"/>
                <a:gd name="T3" fmla="*/ 1 h 139"/>
                <a:gd name="T4" fmla="*/ 81 w 101"/>
                <a:gd name="T5" fmla="*/ 10 h 139"/>
                <a:gd name="T6" fmla="*/ 60 w 101"/>
                <a:gd name="T7" fmla="*/ 39 h 139"/>
                <a:gd name="T8" fmla="*/ 40 w 101"/>
                <a:gd name="T9" fmla="*/ 75 h 139"/>
                <a:gd name="T10" fmla="*/ 32 w 101"/>
                <a:gd name="T11" fmla="*/ 94 h 139"/>
                <a:gd name="T12" fmla="*/ 55 w 101"/>
                <a:gd name="T13" fmla="*/ 71 h 139"/>
                <a:gd name="T14" fmla="*/ 79 w 101"/>
                <a:gd name="T15" fmla="*/ 61 h 139"/>
                <a:gd name="T16" fmla="*/ 89 w 101"/>
                <a:gd name="T17" fmla="*/ 68 h 139"/>
                <a:gd name="T18" fmla="*/ 85 w 101"/>
                <a:gd name="T19" fmla="*/ 82 h 139"/>
                <a:gd name="T20" fmla="*/ 67 w 101"/>
                <a:gd name="T21" fmla="*/ 94 h 139"/>
                <a:gd name="T22" fmla="*/ 53 w 101"/>
                <a:gd name="T23" fmla="*/ 108 h 139"/>
                <a:gd name="T24" fmla="*/ 57 w 101"/>
                <a:gd name="T25" fmla="*/ 126 h 139"/>
                <a:gd name="T26" fmla="*/ 71 w 101"/>
                <a:gd name="T27" fmla="*/ 131 h 139"/>
                <a:gd name="T28" fmla="*/ 89 w 101"/>
                <a:gd name="T29" fmla="*/ 111 h 139"/>
                <a:gd name="T30" fmla="*/ 100 w 101"/>
                <a:gd name="T31" fmla="*/ 92 h 139"/>
                <a:gd name="T32" fmla="*/ 101 w 101"/>
                <a:gd name="T33" fmla="*/ 93 h 139"/>
                <a:gd name="T34" fmla="*/ 92 w 101"/>
                <a:gd name="T35" fmla="*/ 115 h 139"/>
                <a:gd name="T36" fmla="*/ 74 w 101"/>
                <a:gd name="T37" fmla="*/ 136 h 139"/>
                <a:gd name="T38" fmla="*/ 57 w 101"/>
                <a:gd name="T39" fmla="*/ 139 h 139"/>
                <a:gd name="T40" fmla="*/ 49 w 101"/>
                <a:gd name="T41" fmla="*/ 135 h 139"/>
                <a:gd name="T42" fmla="*/ 43 w 101"/>
                <a:gd name="T43" fmla="*/ 126 h 139"/>
                <a:gd name="T44" fmla="*/ 42 w 101"/>
                <a:gd name="T45" fmla="*/ 107 h 139"/>
                <a:gd name="T46" fmla="*/ 51 w 101"/>
                <a:gd name="T47" fmla="*/ 94 h 139"/>
                <a:gd name="T48" fmla="*/ 60 w 101"/>
                <a:gd name="T49" fmla="*/ 93 h 139"/>
                <a:gd name="T50" fmla="*/ 68 w 101"/>
                <a:gd name="T51" fmla="*/ 87 h 139"/>
                <a:gd name="T52" fmla="*/ 74 w 101"/>
                <a:gd name="T53" fmla="*/ 81 h 139"/>
                <a:gd name="T54" fmla="*/ 75 w 101"/>
                <a:gd name="T55" fmla="*/ 75 h 139"/>
                <a:gd name="T56" fmla="*/ 71 w 101"/>
                <a:gd name="T57" fmla="*/ 72 h 139"/>
                <a:gd name="T58" fmla="*/ 64 w 101"/>
                <a:gd name="T59" fmla="*/ 72 h 139"/>
                <a:gd name="T60" fmla="*/ 54 w 101"/>
                <a:gd name="T61" fmla="*/ 78 h 139"/>
                <a:gd name="T62" fmla="*/ 42 w 101"/>
                <a:gd name="T63" fmla="*/ 87 h 139"/>
                <a:gd name="T64" fmla="*/ 29 w 101"/>
                <a:gd name="T65" fmla="*/ 103 h 139"/>
                <a:gd name="T66" fmla="*/ 23 w 101"/>
                <a:gd name="T67" fmla="*/ 117 h 139"/>
                <a:gd name="T68" fmla="*/ 22 w 101"/>
                <a:gd name="T69" fmla="*/ 133 h 139"/>
                <a:gd name="T70" fmla="*/ 8 w 101"/>
                <a:gd name="T71" fmla="*/ 138 h 139"/>
                <a:gd name="T72" fmla="*/ 7 w 101"/>
                <a:gd name="T73" fmla="*/ 136 h 139"/>
                <a:gd name="T74" fmla="*/ 7 w 101"/>
                <a:gd name="T75" fmla="*/ 132 h 139"/>
                <a:gd name="T76" fmla="*/ 25 w 101"/>
                <a:gd name="T77" fmla="*/ 89 h 139"/>
                <a:gd name="T78" fmla="*/ 8 w 101"/>
                <a:gd name="T79" fmla="*/ 121 h 139"/>
                <a:gd name="T80" fmla="*/ 1 w 101"/>
                <a:gd name="T81" fmla="*/ 129 h 139"/>
                <a:gd name="T82" fmla="*/ 0 w 101"/>
                <a:gd name="T83" fmla="*/ 126 h 139"/>
                <a:gd name="T84" fmla="*/ 8 w 101"/>
                <a:gd name="T85" fmla="*/ 113 h 139"/>
                <a:gd name="T86" fmla="*/ 30 w 101"/>
                <a:gd name="T87" fmla="*/ 72 h 139"/>
                <a:gd name="T88" fmla="*/ 53 w 101"/>
                <a:gd name="T89" fmla="*/ 28 h 139"/>
                <a:gd name="T90" fmla="*/ 67 w 101"/>
                <a:gd name="T91" fmla="*/ 7 h 139"/>
                <a:gd name="T92" fmla="*/ 75 w 101"/>
                <a:gd name="T93" fmla="*/ 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 h="139">
                  <a:moveTo>
                    <a:pt x="78" y="0"/>
                  </a:moveTo>
                  <a:lnTo>
                    <a:pt x="79" y="0"/>
                  </a:lnTo>
                  <a:lnTo>
                    <a:pt x="82" y="1"/>
                  </a:lnTo>
                  <a:lnTo>
                    <a:pt x="85" y="1"/>
                  </a:lnTo>
                  <a:lnTo>
                    <a:pt x="89" y="1"/>
                  </a:lnTo>
                  <a:lnTo>
                    <a:pt x="81" y="10"/>
                  </a:lnTo>
                  <a:lnTo>
                    <a:pt x="71" y="22"/>
                  </a:lnTo>
                  <a:lnTo>
                    <a:pt x="60" y="39"/>
                  </a:lnTo>
                  <a:lnTo>
                    <a:pt x="50" y="57"/>
                  </a:lnTo>
                  <a:lnTo>
                    <a:pt x="40" y="75"/>
                  </a:lnTo>
                  <a:lnTo>
                    <a:pt x="36" y="85"/>
                  </a:lnTo>
                  <a:lnTo>
                    <a:pt x="32" y="94"/>
                  </a:lnTo>
                  <a:lnTo>
                    <a:pt x="43" y="82"/>
                  </a:lnTo>
                  <a:lnTo>
                    <a:pt x="55" y="71"/>
                  </a:lnTo>
                  <a:lnTo>
                    <a:pt x="68" y="62"/>
                  </a:lnTo>
                  <a:lnTo>
                    <a:pt x="79" y="61"/>
                  </a:lnTo>
                  <a:lnTo>
                    <a:pt x="86" y="62"/>
                  </a:lnTo>
                  <a:lnTo>
                    <a:pt x="89" y="68"/>
                  </a:lnTo>
                  <a:lnTo>
                    <a:pt x="89" y="75"/>
                  </a:lnTo>
                  <a:lnTo>
                    <a:pt x="85" y="82"/>
                  </a:lnTo>
                  <a:lnTo>
                    <a:pt x="76" y="89"/>
                  </a:lnTo>
                  <a:lnTo>
                    <a:pt x="67" y="94"/>
                  </a:lnTo>
                  <a:lnTo>
                    <a:pt x="54" y="97"/>
                  </a:lnTo>
                  <a:lnTo>
                    <a:pt x="53" y="108"/>
                  </a:lnTo>
                  <a:lnTo>
                    <a:pt x="53" y="118"/>
                  </a:lnTo>
                  <a:lnTo>
                    <a:pt x="57" y="126"/>
                  </a:lnTo>
                  <a:lnTo>
                    <a:pt x="62" y="132"/>
                  </a:lnTo>
                  <a:lnTo>
                    <a:pt x="71" y="131"/>
                  </a:lnTo>
                  <a:lnTo>
                    <a:pt x="81" y="124"/>
                  </a:lnTo>
                  <a:lnTo>
                    <a:pt x="89" y="111"/>
                  </a:lnTo>
                  <a:lnTo>
                    <a:pt x="99" y="94"/>
                  </a:lnTo>
                  <a:lnTo>
                    <a:pt x="100" y="92"/>
                  </a:lnTo>
                  <a:lnTo>
                    <a:pt x="101" y="92"/>
                  </a:lnTo>
                  <a:lnTo>
                    <a:pt x="101" y="93"/>
                  </a:lnTo>
                  <a:lnTo>
                    <a:pt x="101" y="96"/>
                  </a:lnTo>
                  <a:lnTo>
                    <a:pt x="92" y="115"/>
                  </a:lnTo>
                  <a:lnTo>
                    <a:pt x="82" y="129"/>
                  </a:lnTo>
                  <a:lnTo>
                    <a:pt x="74" y="136"/>
                  </a:lnTo>
                  <a:lnTo>
                    <a:pt x="65" y="139"/>
                  </a:lnTo>
                  <a:lnTo>
                    <a:pt x="57" y="139"/>
                  </a:lnTo>
                  <a:lnTo>
                    <a:pt x="53" y="138"/>
                  </a:lnTo>
                  <a:lnTo>
                    <a:pt x="49" y="135"/>
                  </a:lnTo>
                  <a:lnTo>
                    <a:pt x="46" y="131"/>
                  </a:lnTo>
                  <a:lnTo>
                    <a:pt x="43" y="126"/>
                  </a:lnTo>
                  <a:lnTo>
                    <a:pt x="40" y="119"/>
                  </a:lnTo>
                  <a:lnTo>
                    <a:pt x="42" y="107"/>
                  </a:lnTo>
                  <a:lnTo>
                    <a:pt x="46" y="97"/>
                  </a:lnTo>
                  <a:lnTo>
                    <a:pt x="51" y="94"/>
                  </a:lnTo>
                  <a:lnTo>
                    <a:pt x="55" y="94"/>
                  </a:lnTo>
                  <a:lnTo>
                    <a:pt x="60" y="93"/>
                  </a:lnTo>
                  <a:lnTo>
                    <a:pt x="64" y="90"/>
                  </a:lnTo>
                  <a:lnTo>
                    <a:pt x="68" y="87"/>
                  </a:lnTo>
                  <a:lnTo>
                    <a:pt x="72" y="85"/>
                  </a:lnTo>
                  <a:lnTo>
                    <a:pt x="74" y="81"/>
                  </a:lnTo>
                  <a:lnTo>
                    <a:pt x="75" y="78"/>
                  </a:lnTo>
                  <a:lnTo>
                    <a:pt x="75" y="75"/>
                  </a:lnTo>
                  <a:lnTo>
                    <a:pt x="74" y="74"/>
                  </a:lnTo>
                  <a:lnTo>
                    <a:pt x="71" y="72"/>
                  </a:lnTo>
                  <a:lnTo>
                    <a:pt x="68" y="72"/>
                  </a:lnTo>
                  <a:lnTo>
                    <a:pt x="64" y="72"/>
                  </a:lnTo>
                  <a:lnTo>
                    <a:pt x="60" y="74"/>
                  </a:lnTo>
                  <a:lnTo>
                    <a:pt x="54" y="78"/>
                  </a:lnTo>
                  <a:lnTo>
                    <a:pt x="47" y="82"/>
                  </a:lnTo>
                  <a:lnTo>
                    <a:pt x="42" y="87"/>
                  </a:lnTo>
                  <a:lnTo>
                    <a:pt x="35" y="94"/>
                  </a:lnTo>
                  <a:lnTo>
                    <a:pt x="29" y="103"/>
                  </a:lnTo>
                  <a:lnTo>
                    <a:pt x="26" y="108"/>
                  </a:lnTo>
                  <a:lnTo>
                    <a:pt x="23" y="117"/>
                  </a:lnTo>
                  <a:lnTo>
                    <a:pt x="22" y="125"/>
                  </a:lnTo>
                  <a:lnTo>
                    <a:pt x="22" y="133"/>
                  </a:lnTo>
                  <a:lnTo>
                    <a:pt x="22" y="138"/>
                  </a:lnTo>
                  <a:lnTo>
                    <a:pt x="8" y="138"/>
                  </a:lnTo>
                  <a:lnTo>
                    <a:pt x="7" y="136"/>
                  </a:lnTo>
                  <a:lnTo>
                    <a:pt x="7" y="136"/>
                  </a:lnTo>
                  <a:lnTo>
                    <a:pt x="7" y="135"/>
                  </a:lnTo>
                  <a:lnTo>
                    <a:pt x="7" y="132"/>
                  </a:lnTo>
                  <a:lnTo>
                    <a:pt x="15" y="111"/>
                  </a:lnTo>
                  <a:lnTo>
                    <a:pt x="25" y="89"/>
                  </a:lnTo>
                  <a:lnTo>
                    <a:pt x="15" y="107"/>
                  </a:lnTo>
                  <a:lnTo>
                    <a:pt x="8" y="121"/>
                  </a:lnTo>
                  <a:lnTo>
                    <a:pt x="1" y="128"/>
                  </a:lnTo>
                  <a:lnTo>
                    <a:pt x="1" y="129"/>
                  </a:lnTo>
                  <a:lnTo>
                    <a:pt x="0" y="128"/>
                  </a:lnTo>
                  <a:lnTo>
                    <a:pt x="0" y="126"/>
                  </a:lnTo>
                  <a:lnTo>
                    <a:pt x="0" y="125"/>
                  </a:lnTo>
                  <a:lnTo>
                    <a:pt x="8" y="113"/>
                  </a:lnTo>
                  <a:lnTo>
                    <a:pt x="19" y="93"/>
                  </a:lnTo>
                  <a:lnTo>
                    <a:pt x="30" y="72"/>
                  </a:lnTo>
                  <a:lnTo>
                    <a:pt x="42" y="48"/>
                  </a:lnTo>
                  <a:lnTo>
                    <a:pt x="53" y="28"/>
                  </a:lnTo>
                  <a:lnTo>
                    <a:pt x="64" y="11"/>
                  </a:lnTo>
                  <a:lnTo>
                    <a:pt x="67" y="7"/>
                  </a:lnTo>
                  <a:lnTo>
                    <a:pt x="71" y="3"/>
                  </a:lnTo>
                  <a:lnTo>
                    <a:pt x="75" y="1"/>
                  </a:lnTo>
                  <a:lnTo>
                    <a:pt x="78" y="0"/>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1338"/>
            <p:cNvSpPr>
              <a:spLocks noEditPoints="1"/>
            </p:cNvSpPr>
            <p:nvPr/>
          </p:nvSpPr>
          <p:spPr bwMode="auto">
            <a:xfrm>
              <a:off x="-3679825" y="6373813"/>
              <a:ext cx="101600" cy="127000"/>
            </a:xfrm>
            <a:custGeom>
              <a:avLst/>
              <a:gdLst>
                <a:gd name="T0" fmla="*/ 15 w 64"/>
                <a:gd name="T1" fmla="*/ 80 h 80"/>
                <a:gd name="T2" fmla="*/ 6 w 64"/>
                <a:gd name="T3" fmla="*/ 74 h 80"/>
                <a:gd name="T4" fmla="*/ 0 w 64"/>
                <a:gd name="T5" fmla="*/ 66 h 80"/>
                <a:gd name="T6" fmla="*/ 1 w 64"/>
                <a:gd name="T7" fmla="*/ 45 h 80"/>
                <a:gd name="T8" fmla="*/ 17 w 64"/>
                <a:gd name="T9" fmla="*/ 17 h 80"/>
                <a:gd name="T10" fmla="*/ 36 w 64"/>
                <a:gd name="T11" fmla="*/ 3 h 80"/>
                <a:gd name="T12" fmla="*/ 54 w 64"/>
                <a:gd name="T13" fmla="*/ 3 h 80"/>
                <a:gd name="T14" fmla="*/ 57 w 64"/>
                <a:gd name="T15" fmla="*/ 17 h 80"/>
                <a:gd name="T16" fmla="*/ 42 w 64"/>
                <a:gd name="T17" fmla="*/ 35 h 80"/>
                <a:gd name="T18" fmla="*/ 24 w 64"/>
                <a:gd name="T19" fmla="*/ 43 h 80"/>
                <a:gd name="T20" fmla="*/ 13 w 64"/>
                <a:gd name="T21" fmla="*/ 52 h 80"/>
                <a:gd name="T22" fmla="*/ 13 w 64"/>
                <a:gd name="T23" fmla="*/ 67 h 80"/>
                <a:gd name="T24" fmla="*/ 22 w 64"/>
                <a:gd name="T25" fmla="*/ 75 h 80"/>
                <a:gd name="T26" fmla="*/ 42 w 64"/>
                <a:gd name="T27" fmla="*/ 66 h 80"/>
                <a:gd name="T28" fmla="*/ 56 w 64"/>
                <a:gd name="T29" fmla="*/ 46 h 80"/>
                <a:gd name="T30" fmla="*/ 60 w 64"/>
                <a:gd name="T31" fmla="*/ 36 h 80"/>
                <a:gd name="T32" fmla="*/ 63 w 64"/>
                <a:gd name="T33" fmla="*/ 34 h 80"/>
                <a:gd name="T34" fmla="*/ 64 w 64"/>
                <a:gd name="T35" fmla="*/ 36 h 80"/>
                <a:gd name="T36" fmla="*/ 57 w 64"/>
                <a:gd name="T37" fmla="*/ 49 h 80"/>
                <a:gd name="T38" fmla="*/ 43 w 64"/>
                <a:gd name="T39" fmla="*/ 70 h 80"/>
                <a:gd name="T40" fmla="*/ 21 w 64"/>
                <a:gd name="T41" fmla="*/ 80 h 80"/>
                <a:gd name="T42" fmla="*/ 27 w 64"/>
                <a:gd name="T43" fmla="*/ 25 h 80"/>
                <a:gd name="T44" fmla="*/ 21 w 64"/>
                <a:gd name="T45" fmla="*/ 34 h 80"/>
                <a:gd name="T46" fmla="*/ 17 w 64"/>
                <a:gd name="T47" fmla="*/ 41 h 80"/>
                <a:gd name="T48" fmla="*/ 31 w 64"/>
                <a:gd name="T49" fmla="*/ 36 h 80"/>
                <a:gd name="T50" fmla="*/ 43 w 64"/>
                <a:gd name="T51" fmla="*/ 28 h 80"/>
                <a:gd name="T52" fmla="*/ 49 w 64"/>
                <a:gd name="T53" fmla="*/ 21 h 80"/>
                <a:gd name="T54" fmla="*/ 52 w 64"/>
                <a:gd name="T55" fmla="*/ 13 h 80"/>
                <a:gd name="T56" fmla="*/ 52 w 64"/>
                <a:gd name="T57" fmla="*/ 7 h 80"/>
                <a:gd name="T58" fmla="*/ 49 w 64"/>
                <a:gd name="T59" fmla="*/ 6 h 80"/>
                <a:gd name="T60" fmla="*/ 43 w 64"/>
                <a:gd name="T61" fmla="*/ 7 h 80"/>
                <a:gd name="T62" fmla="*/ 35 w 64"/>
                <a:gd name="T6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80">
                  <a:moveTo>
                    <a:pt x="21" y="80"/>
                  </a:moveTo>
                  <a:lnTo>
                    <a:pt x="15" y="80"/>
                  </a:lnTo>
                  <a:lnTo>
                    <a:pt x="10" y="78"/>
                  </a:lnTo>
                  <a:lnTo>
                    <a:pt x="6" y="74"/>
                  </a:lnTo>
                  <a:lnTo>
                    <a:pt x="3" y="70"/>
                  </a:lnTo>
                  <a:lnTo>
                    <a:pt x="0" y="66"/>
                  </a:lnTo>
                  <a:lnTo>
                    <a:pt x="0" y="59"/>
                  </a:lnTo>
                  <a:lnTo>
                    <a:pt x="1" y="45"/>
                  </a:lnTo>
                  <a:lnTo>
                    <a:pt x="7" y="31"/>
                  </a:lnTo>
                  <a:lnTo>
                    <a:pt x="17" y="17"/>
                  </a:lnTo>
                  <a:lnTo>
                    <a:pt x="25" y="9"/>
                  </a:lnTo>
                  <a:lnTo>
                    <a:pt x="36" y="3"/>
                  </a:lnTo>
                  <a:lnTo>
                    <a:pt x="46" y="0"/>
                  </a:lnTo>
                  <a:lnTo>
                    <a:pt x="54" y="3"/>
                  </a:lnTo>
                  <a:lnTo>
                    <a:pt x="59" y="9"/>
                  </a:lnTo>
                  <a:lnTo>
                    <a:pt x="57" y="17"/>
                  </a:lnTo>
                  <a:lnTo>
                    <a:pt x="52" y="27"/>
                  </a:lnTo>
                  <a:lnTo>
                    <a:pt x="42" y="35"/>
                  </a:lnTo>
                  <a:lnTo>
                    <a:pt x="33" y="41"/>
                  </a:lnTo>
                  <a:lnTo>
                    <a:pt x="24" y="43"/>
                  </a:lnTo>
                  <a:lnTo>
                    <a:pt x="15" y="45"/>
                  </a:lnTo>
                  <a:lnTo>
                    <a:pt x="13" y="52"/>
                  </a:lnTo>
                  <a:lnTo>
                    <a:pt x="13" y="59"/>
                  </a:lnTo>
                  <a:lnTo>
                    <a:pt x="13" y="67"/>
                  </a:lnTo>
                  <a:lnTo>
                    <a:pt x="15" y="73"/>
                  </a:lnTo>
                  <a:lnTo>
                    <a:pt x="22" y="75"/>
                  </a:lnTo>
                  <a:lnTo>
                    <a:pt x="33" y="73"/>
                  </a:lnTo>
                  <a:lnTo>
                    <a:pt x="42" y="66"/>
                  </a:lnTo>
                  <a:lnTo>
                    <a:pt x="50" y="56"/>
                  </a:lnTo>
                  <a:lnTo>
                    <a:pt x="56" y="46"/>
                  </a:lnTo>
                  <a:lnTo>
                    <a:pt x="59" y="38"/>
                  </a:lnTo>
                  <a:lnTo>
                    <a:pt x="60" y="36"/>
                  </a:lnTo>
                  <a:lnTo>
                    <a:pt x="61" y="35"/>
                  </a:lnTo>
                  <a:lnTo>
                    <a:pt x="63" y="34"/>
                  </a:lnTo>
                  <a:lnTo>
                    <a:pt x="63" y="35"/>
                  </a:lnTo>
                  <a:lnTo>
                    <a:pt x="64" y="36"/>
                  </a:lnTo>
                  <a:lnTo>
                    <a:pt x="63" y="38"/>
                  </a:lnTo>
                  <a:lnTo>
                    <a:pt x="57" y="49"/>
                  </a:lnTo>
                  <a:lnTo>
                    <a:pt x="52" y="60"/>
                  </a:lnTo>
                  <a:lnTo>
                    <a:pt x="43" y="70"/>
                  </a:lnTo>
                  <a:lnTo>
                    <a:pt x="33" y="77"/>
                  </a:lnTo>
                  <a:lnTo>
                    <a:pt x="21" y="80"/>
                  </a:lnTo>
                  <a:close/>
                  <a:moveTo>
                    <a:pt x="29" y="20"/>
                  </a:moveTo>
                  <a:lnTo>
                    <a:pt x="27" y="25"/>
                  </a:lnTo>
                  <a:lnTo>
                    <a:pt x="24" y="29"/>
                  </a:lnTo>
                  <a:lnTo>
                    <a:pt x="21" y="34"/>
                  </a:lnTo>
                  <a:lnTo>
                    <a:pt x="18" y="38"/>
                  </a:lnTo>
                  <a:lnTo>
                    <a:pt x="17" y="41"/>
                  </a:lnTo>
                  <a:lnTo>
                    <a:pt x="22" y="41"/>
                  </a:lnTo>
                  <a:lnTo>
                    <a:pt x="31" y="36"/>
                  </a:lnTo>
                  <a:lnTo>
                    <a:pt x="40" y="31"/>
                  </a:lnTo>
                  <a:lnTo>
                    <a:pt x="43" y="28"/>
                  </a:lnTo>
                  <a:lnTo>
                    <a:pt x="46" y="24"/>
                  </a:lnTo>
                  <a:lnTo>
                    <a:pt x="49" y="21"/>
                  </a:lnTo>
                  <a:lnTo>
                    <a:pt x="50" y="17"/>
                  </a:lnTo>
                  <a:lnTo>
                    <a:pt x="52" y="13"/>
                  </a:lnTo>
                  <a:lnTo>
                    <a:pt x="52" y="10"/>
                  </a:lnTo>
                  <a:lnTo>
                    <a:pt x="52" y="7"/>
                  </a:lnTo>
                  <a:lnTo>
                    <a:pt x="52" y="6"/>
                  </a:lnTo>
                  <a:lnTo>
                    <a:pt x="49" y="6"/>
                  </a:lnTo>
                  <a:lnTo>
                    <a:pt x="47" y="6"/>
                  </a:lnTo>
                  <a:lnTo>
                    <a:pt x="43" y="7"/>
                  </a:lnTo>
                  <a:lnTo>
                    <a:pt x="40" y="10"/>
                  </a:lnTo>
                  <a:lnTo>
                    <a:pt x="35" y="14"/>
                  </a:lnTo>
                  <a:lnTo>
                    <a:pt x="29" y="20"/>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9" name="Freeform 1339"/>
            <p:cNvSpPr>
              <a:spLocks noEditPoints="1"/>
            </p:cNvSpPr>
            <p:nvPr/>
          </p:nvSpPr>
          <p:spPr bwMode="auto">
            <a:xfrm>
              <a:off x="-3594100" y="6288088"/>
              <a:ext cx="101600" cy="212725"/>
            </a:xfrm>
            <a:custGeom>
              <a:avLst/>
              <a:gdLst>
                <a:gd name="T0" fmla="*/ 46 w 64"/>
                <a:gd name="T1" fmla="*/ 54 h 134"/>
                <a:gd name="T2" fmla="*/ 17 w 64"/>
                <a:gd name="T3" fmla="*/ 90 h 134"/>
                <a:gd name="T4" fmla="*/ 14 w 64"/>
                <a:gd name="T5" fmla="*/ 104 h 134"/>
                <a:gd name="T6" fmla="*/ 13 w 64"/>
                <a:gd name="T7" fmla="*/ 113 h 134"/>
                <a:gd name="T8" fmla="*/ 11 w 64"/>
                <a:gd name="T9" fmla="*/ 121 h 134"/>
                <a:gd name="T10" fmla="*/ 16 w 64"/>
                <a:gd name="T11" fmla="*/ 127 h 134"/>
                <a:gd name="T12" fmla="*/ 21 w 64"/>
                <a:gd name="T13" fmla="*/ 127 h 134"/>
                <a:gd name="T14" fmla="*/ 27 w 64"/>
                <a:gd name="T15" fmla="*/ 124 h 134"/>
                <a:gd name="T16" fmla="*/ 43 w 64"/>
                <a:gd name="T17" fmla="*/ 103 h 134"/>
                <a:gd name="T18" fmla="*/ 50 w 64"/>
                <a:gd name="T19" fmla="*/ 89 h 134"/>
                <a:gd name="T20" fmla="*/ 53 w 64"/>
                <a:gd name="T21" fmla="*/ 89 h 134"/>
                <a:gd name="T22" fmla="*/ 53 w 64"/>
                <a:gd name="T23" fmla="*/ 92 h 134"/>
                <a:gd name="T24" fmla="*/ 41 w 64"/>
                <a:gd name="T25" fmla="*/ 114 h 134"/>
                <a:gd name="T26" fmla="*/ 31 w 64"/>
                <a:gd name="T27" fmla="*/ 127 h 134"/>
                <a:gd name="T28" fmla="*/ 14 w 64"/>
                <a:gd name="T29" fmla="*/ 134 h 134"/>
                <a:gd name="T30" fmla="*/ 2 w 64"/>
                <a:gd name="T31" fmla="*/ 122 h 134"/>
                <a:gd name="T32" fmla="*/ 5 w 64"/>
                <a:gd name="T33" fmla="*/ 93 h 134"/>
                <a:gd name="T34" fmla="*/ 18 w 64"/>
                <a:gd name="T35" fmla="*/ 54 h 134"/>
                <a:gd name="T36" fmla="*/ 5 w 64"/>
                <a:gd name="T37" fmla="*/ 53 h 134"/>
                <a:gd name="T38" fmla="*/ 5 w 64"/>
                <a:gd name="T39" fmla="*/ 50 h 134"/>
                <a:gd name="T40" fmla="*/ 7 w 64"/>
                <a:gd name="T41" fmla="*/ 49 h 134"/>
                <a:gd name="T42" fmla="*/ 37 w 64"/>
                <a:gd name="T43" fmla="*/ 18 h 134"/>
                <a:gd name="T44" fmla="*/ 50 w 64"/>
                <a:gd name="T45" fmla="*/ 3 h 134"/>
                <a:gd name="T46" fmla="*/ 62 w 64"/>
                <a:gd name="T47" fmla="*/ 1 h 134"/>
                <a:gd name="T48" fmla="*/ 63 w 64"/>
                <a:gd name="T49" fmla="*/ 17 h 134"/>
                <a:gd name="T50" fmla="*/ 49 w 64"/>
                <a:gd name="T51" fmla="*/ 49 h 134"/>
                <a:gd name="T52" fmla="*/ 62 w 64"/>
                <a:gd name="T53" fmla="*/ 50 h 134"/>
                <a:gd name="T54" fmla="*/ 62 w 64"/>
                <a:gd name="T55" fmla="*/ 51 h 134"/>
                <a:gd name="T56" fmla="*/ 60 w 64"/>
                <a:gd name="T57" fmla="*/ 54 h 134"/>
                <a:gd name="T58" fmla="*/ 25 w 64"/>
                <a:gd name="T59" fmla="*/ 70 h 134"/>
                <a:gd name="T60" fmla="*/ 31 w 64"/>
                <a:gd name="T61" fmla="*/ 70 h 134"/>
                <a:gd name="T62" fmla="*/ 31 w 64"/>
                <a:gd name="T63" fmla="*/ 54 h 134"/>
                <a:gd name="T64" fmla="*/ 42 w 64"/>
                <a:gd name="T65" fmla="*/ 31 h 134"/>
                <a:gd name="T66" fmla="*/ 45 w 64"/>
                <a:gd name="T67" fmla="*/ 49 h 134"/>
                <a:gd name="T68" fmla="*/ 57 w 64"/>
                <a:gd name="T69" fmla="*/ 24 h 134"/>
                <a:gd name="T70" fmla="*/ 59 w 64"/>
                <a:gd name="T71" fmla="*/ 18 h 134"/>
                <a:gd name="T72" fmla="*/ 59 w 64"/>
                <a:gd name="T73" fmla="*/ 12 h 134"/>
                <a:gd name="T74" fmla="*/ 59 w 64"/>
                <a:gd name="T75" fmla="*/ 8 h 134"/>
                <a:gd name="T76" fmla="*/ 55 w 64"/>
                <a:gd name="T77" fmla="*/ 10 h 134"/>
                <a:gd name="T78" fmla="*/ 49 w 64"/>
                <a:gd name="T79" fmla="*/ 1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 h="134">
                  <a:moveTo>
                    <a:pt x="60" y="54"/>
                  </a:moveTo>
                  <a:lnTo>
                    <a:pt x="46" y="54"/>
                  </a:lnTo>
                  <a:lnTo>
                    <a:pt x="34" y="72"/>
                  </a:lnTo>
                  <a:lnTo>
                    <a:pt x="17" y="90"/>
                  </a:lnTo>
                  <a:lnTo>
                    <a:pt x="16" y="96"/>
                  </a:lnTo>
                  <a:lnTo>
                    <a:pt x="14" y="104"/>
                  </a:lnTo>
                  <a:lnTo>
                    <a:pt x="13" y="110"/>
                  </a:lnTo>
                  <a:lnTo>
                    <a:pt x="13" y="113"/>
                  </a:lnTo>
                  <a:lnTo>
                    <a:pt x="11" y="118"/>
                  </a:lnTo>
                  <a:lnTo>
                    <a:pt x="11" y="121"/>
                  </a:lnTo>
                  <a:lnTo>
                    <a:pt x="13" y="124"/>
                  </a:lnTo>
                  <a:lnTo>
                    <a:pt x="16" y="127"/>
                  </a:lnTo>
                  <a:lnTo>
                    <a:pt x="18" y="127"/>
                  </a:lnTo>
                  <a:lnTo>
                    <a:pt x="21" y="127"/>
                  </a:lnTo>
                  <a:lnTo>
                    <a:pt x="24" y="127"/>
                  </a:lnTo>
                  <a:lnTo>
                    <a:pt x="27" y="124"/>
                  </a:lnTo>
                  <a:lnTo>
                    <a:pt x="35" y="115"/>
                  </a:lnTo>
                  <a:lnTo>
                    <a:pt x="43" y="103"/>
                  </a:lnTo>
                  <a:lnTo>
                    <a:pt x="50" y="90"/>
                  </a:lnTo>
                  <a:lnTo>
                    <a:pt x="50" y="89"/>
                  </a:lnTo>
                  <a:lnTo>
                    <a:pt x="52" y="89"/>
                  </a:lnTo>
                  <a:lnTo>
                    <a:pt x="53" y="89"/>
                  </a:lnTo>
                  <a:lnTo>
                    <a:pt x="53" y="90"/>
                  </a:lnTo>
                  <a:lnTo>
                    <a:pt x="53" y="92"/>
                  </a:lnTo>
                  <a:lnTo>
                    <a:pt x="46" y="106"/>
                  </a:lnTo>
                  <a:lnTo>
                    <a:pt x="41" y="114"/>
                  </a:lnTo>
                  <a:lnTo>
                    <a:pt x="37" y="121"/>
                  </a:lnTo>
                  <a:lnTo>
                    <a:pt x="31" y="127"/>
                  </a:lnTo>
                  <a:lnTo>
                    <a:pt x="23" y="132"/>
                  </a:lnTo>
                  <a:lnTo>
                    <a:pt x="14" y="134"/>
                  </a:lnTo>
                  <a:lnTo>
                    <a:pt x="6" y="129"/>
                  </a:lnTo>
                  <a:lnTo>
                    <a:pt x="2" y="122"/>
                  </a:lnTo>
                  <a:lnTo>
                    <a:pt x="0" y="110"/>
                  </a:lnTo>
                  <a:lnTo>
                    <a:pt x="5" y="93"/>
                  </a:lnTo>
                  <a:lnTo>
                    <a:pt x="10" y="72"/>
                  </a:lnTo>
                  <a:lnTo>
                    <a:pt x="18" y="54"/>
                  </a:lnTo>
                  <a:lnTo>
                    <a:pt x="6" y="54"/>
                  </a:lnTo>
                  <a:lnTo>
                    <a:pt x="5" y="53"/>
                  </a:lnTo>
                  <a:lnTo>
                    <a:pt x="5" y="51"/>
                  </a:lnTo>
                  <a:lnTo>
                    <a:pt x="5" y="50"/>
                  </a:lnTo>
                  <a:lnTo>
                    <a:pt x="6" y="50"/>
                  </a:lnTo>
                  <a:lnTo>
                    <a:pt x="7" y="49"/>
                  </a:lnTo>
                  <a:lnTo>
                    <a:pt x="20" y="49"/>
                  </a:lnTo>
                  <a:lnTo>
                    <a:pt x="37" y="18"/>
                  </a:lnTo>
                  <a:lnTo>
                    <a:pt x="43" y="8"/>
                  </a:lnTo>
                  <a:lnTo>
                    <a:pt x="50" y="3"/>
                  </a:lnTo>
                  <a:lnTo>
                    <a:pt x="56" y="0"/>
                  </a:lnTo>
                  <a:lnTo>
                    <a:pt x="62" y="1"/>
                  </a:lnTo>
                  <a:lnTo>
                    <a:pt x="64" y="7"/>
                  </a:lnTo>
                  <a:lnTo>
                    <a:pt x="63" y="17"/>
                  </a:lnTo>
                  <a:lnTo>
                    <a:pt x="59" y="31"/>
                  </a:lnTo>
                  <a:lnTo>
                    <a:pt x="49" y="49"/>
                  </a:lnTo>
                  <a:lnTo>
                    <a:pt x="60" y="49"/>
                  </a:lnTo>
                  <a:lnTo>
                    <a:pt x="62" y="50"/>
                  </a:lnTo>
                  <a:lnTo>
                    <a:pt x="62" y="50"/>
                  </a:lnTo>
                  <a:lnTo>
                    <a:pt x="62" y="51"/>
                  </a:lnTo>
                  <a:lnTo>
                    <a:pt x="60" y="53"/>
                  </a:lnTo>
                  <a:lnTo>
                    <a:pt x="60" y="54"/>
                  </a:lnTo>
                  <a:close/>
                  <a:moveTo>
                    <a:pt x="31" y="54"/>
                  </a:moveTo>
                  <a:lnTo>
                    <a:pt x="25" y="70"/>
                  </a:lnTo>
                  <a:lnTo>
                    <a:pt x="20" y="83"/>
                  </a:lnTo>
                  <a:lnTo>
                    <a:pt x="31" y="70"/>
                  </a:lnTo>
                  <a:lnTo>
                    <a:pt x="42" y="54"/>
                  </a:lnTo>
                  <a:lnTo>
                    <a:pt x="31" y="54"/>
                  </a:lnTo>
                  <a:close/>
                  <a:moveTo>
                    <a:pt x="49" y="17"/>
                  </a:moveTo>
                  <a:lnTo>
                    <a:pt x="42" y="31"/>
                  </a:lnTo>
                  <a:lnTo>
                    <a:pt x="34" y="49"/>
                  </a:lnTo>
                  <a:lnTo>
                    <a:pt x="45" y="49"/>
                  </a:lnTo>
                  <a:lnTo>
                    <a:pt x="56" y="26"/>
                  </a:lnTo>
                  <a:lnTo>
                    <a:pt x="57" y="24"/>
                  </a:lnTo>
                  <a:lnTo>
                    <a:pt x="57" y="21"/>
                  </a:lnTo>
                  <a:lnTo>
                    <a:pt x="59" y="18"/>
                  </a:lnTo>
                  <a:lnTo>
                    <a:pt x="59" y="14"/>
                  </a:lnTo>
                  <a:lnTo>
                    <a:pt x="59" y="12"/>
                  </a:lnTo>
                  <a:lnTo>
                    <a:pt x="59" y="10"/>
                  </a:lnTo>
                  <a:lnTo>
                    <a:pt x="59" y="8"/>
                  </a:lnTo>
                  <a:lnTo>
                    <a:pt x="57" y="8"/>
                  </a:lnTo>
                  <a:lnTo>
                    <a:pt x="55" y="10"/>
                  </a:lnTo>
                  <a:lnTo>
                    <a:pt x="53" y="12"/>
                  </a:lnTo>
                  <a:lnTo>
                    <a:pt x="49" y="17"/>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0" name="Freeform 1340"/>
            <p:cNvSpPr>
              <a:spLocks/>
            </p:cNvSpPr>
            <p:nvPr/>
          </p:nvSpPr>
          <p:spPr bwMode="auto">
            <a:xfrm>
              <a:off x="-5091113" y="5732463"/>
              <a:ext cx="2230437" cy="588963"/>
            </a:xfrm>
            <a:custGeom>
              <a:avLst/>
              <a:gdLst>
                <a:gd name="T0" fmla="*/ 1273 w 1405"/>
                <a:gd name="T1" fmla="*/ 371 h 371"/>
                <a:gd name="T2" fmla="*/ 1183 w 1405"/>
                <a:gd name="T3" fmla="*/ 333 h 371"/>
                <a:gd name="T4" fmla="*/ 1089 w 1405"/>
                <a:gd name="T5" fmla="*/ 303 h 371"/>
                <a:gd name="T6" fmla="*/ 993 w 1405"/>
                <a:gd name="T7" fmla="*/ 278 h 371"/>
                <a:gd name="T8" fmla="*/ 897 w 1405"/>
                <a:gd name="T9" fmla="*/ 261 h 371"/>
                <a:gd name="T10" fmla="*/ 800 w 1405"/>
                <a:gd name="T11" fmla="*/ 251 h 371"/>
                <a:gd name="T12" fmla="*/ 703 w 1405"/>
                <a:gd name="T13" fmla="*/ 247 h 371"/>
                <a:gd name="T14" fmla="*/ 605 w 1405"/>
                <a:gd name="T15" fmla="*/ 251 h 371"/>
                <a:gd name="T16" fmla="*/ 508 w 1405"/>
                <a:gd name="T17" fmla="*/ 261 h 371"/>
                <a:gd name="T18" fmla="*/ 410 w 1405"/>
                <a:gd name="T19" fmla="*/ 278 h 371"/>
                <a:gd name="T20" fmla="*/ 316 w 1405"/>
                <a:gd name="T21" fmla="*/ 303 h 371"/>
                <a:gd name="T22" fmla="*/ 222 w 1405"/>
                <a:gd name="T23" fmla="*/ 333 h 371"/>
                <a:gd name="T24" fmla="*/ 132 w 1405"/>
                <a:gd name="T25" fmla="*/ 371 h 371"/>
                <a:gd name="T26" fmla="*/ 0 w 1405"/>
                <a:gd name="T27" fmla="*/ 152 h 371"/>
                <a:gd name="T28" fmla="*/ 103 w 1405"/>
                <a:gd name="T29" fmla="*/ 109 h 371"/>
                <a:gd name="T30" fmla="*/ 208 w 1405"/>
                <a:gd name="T31" fmla="*/ 73 h 371"/>
                <a:gd name="T32" fmla="*/ 316 w 1405"/>
                <a:gd name="T33" fmla="*/ 44 h 371"/>
                <a:gd name="T34" fmla="*/ 426 w 1405"/>
                <a:gd name="T35" fmla="*/ 23 h 371"/>
                <a:gd name="T36" fmla="*/ 536 w 1405"/>
                <a:gd name="T37" fmla="*/ 7 h 371"/>
                <a:gd name="T38" fmla="*/ 647 w 1405"/>
                <a:gd name="T39" fmla="*/ 0 h 371"/>
                <a:gd name="T40" fmla="*/ 758 w 1405"/>
                <a:gd name="T41" fmla="*/ 0 h 371"/>
                <a:gd name="T42" fmla="*/ 870 w 1405"/>
                <a:gd name="T43" fmla="*/ 7 h 371"/>
                <a:gd name="T44" fmla="*/ 980 w 1405"/>
                <a:gd name="T45" fmla="*/ 23 h 371"/>
                <a:gd name="T46" fmla="*/ 1089 w 1405"/>
                <a:gd name="T47" fmla="*/ 44 h 371"/>
                <a:gd name="T48" fmla="*/ 1197 w 1405"/>
                <a:gd name="T49" fmla="*/ 73 h 371"/>
                <a:gd name="T50" fmla="*/ 1302 w 1405"/>
                <a:gd name="T51" fmla="*/ 109 h 371"/>
                <a:gd name="T52" fmla="*/ 1405 w 1405"/>
                <a:gd name="T53" fmla="*/ 152 h 371"/>
                <a:gd name="T54" fmla="*/ 1273 w 1405"/>
                <a:gd name="T55"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05" h="371">
                  <a:moveTo>
                    <a:pt x="1273" y="371"/>
                  </a:moveTo>
                  <a:lnTo>
                    <a:pt x="1183" y="333"/>
                  </a:lnTo>
                  <a:lnTo>
                    <a:pt x="1089" y="303"/>
                  </a:lnTo>
                  <a:lnTo>
                    <a:pt x="993" y="278"/>
                  </a:lnTo>
                  <a:lnTo>
                    <a:pt x="897" y="261"/>
                  </a:lnTo>
                  <a:lnTo>
                    <a:pt x="800" y="251"/>
                  </a:lnTo>
                  <a:lnTo>
                    <a:pt x="703" y="247"/>
                  </a:lnTo>
                  <a:lnTo>
                    <a:pt x="605" y="251"/>
                  </a:lnTo>
                  <a:lnTo>
                    <a:pt x="508" y="261"/>
                  </a:lnTo>
                  <a:lnTo>
                    <a:pt x="410" y="278"/>
                  </a:lnTo>
                  <a:lnTo>
                    <a:pt x="316" y="303"/>
                  </a:lnTo>
                  <a:lnTo>
                    <a:pt x="222" y="333"/>
                  </a:lnTo>
                  <a:lnTo>
                    <a:pt x="132" y="371"/>
                  </a:lnTo>
                  <a:lnTo>
                    <a:pt x="0" y="152"/>
                  </a:lnTo>
                  <a:lnTo>
                    <a:pt x="103" y="109"/>
                  </a:lnTo>
                  <a:lnTo>
                    <a:pt x="208" y="73"/>
                  </a:lnTo>
                  <a:lnTo>
                    <a:pt x="316" y="44"/>
                  </a:lnTo>
                  <a:lnTo>
                    <a:pt x="426" y="23"/>
                  </a:lnTo>
                  <a:lnTo>
                    <a:pt x="536" y="7"/>
                  </a:lnTo>
                  <a:lnTo>
                    <a:pt x="647" y="0"/>
                  </a:lnTo>
                  <a:lnTo>
                    <a:pt x="758" y="0"/>
                  </a:lnTo>
                  <a:lnTo>
                    <a:pt x="870" y="7"/>
                  </a:lnTo>
                  <a:lnTo>
                    <a:pt x="980" y="23"/>
                  </a:lnTo>
                  <a:lnTo>
                    <a:pt x="1089" y="44"/>
                  </a:lnTo>
                  <a:lnTo>
                    <a:pt x="1197" y="73"/>
                  </a:lnTo>
                  <a:lnTo>
                    <a:pt x="1302" y="109"/>
                  </a:lnTo>
                  <a:lnTo>
                    <a:pt x="1405" y="152"/>
                  </a:lnTo>
                  <a:lnTo>
                    <a:pt x="1273" y="371"/>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1341"/>
            <p:cNvSpPr>
              <a:spLocks/>
            </p:cNvSpPr>
            <p:nvPr/>
          </p:nvSpPr>
          <p:spPr bwMode="auto">
            <a:xfrm>
              <a:off x="-5292725" y="6089650"/>
              <a:ext cx="593725" cy="454025"/>
            </a:xfrm>
            <a:custGeom>
              <a:avLst/>
              <a:gdLst>
                <a:gd name="T0" fmla="*/ 256 w 374"/>
                <a:gd name="T1" fmla="*/ 169 h 286"/>
                <a:gd name="T2" fmla="*/ 152 w 374"/>
                <a:gd name="T3" fmla="*/ 0 h 286"/>
                <a:gd name="T4" fmla="*/ 149 w 374"/>
                <a:gd name="T5" fmla="*/ 1 h 286"/>
                <a:gd name="T6" fmla="*/ 141 w 374"/>
                <a:gd name="T7" fmla="*/ 5 h 286"/>
                <a:gd name="T8" fmla="*/ 128 w 374"/>
                <a:gd name="T9" fmla="*/ 12 h 286"/>
                <a:gd name="T10" fmla="*/ 113 w 374"/>
                <a:gd name="T11" fmla="*/ 22 h 286"/>
                <a:gd name="T12" fmla="*/ 95 w 374"/>
                <a:gd name="T13" fmla="*/ 32 h 286"/>
                <a:gd name="T14" fmla="*/ 74 w 374"/>
                <a:gd name="T15" fmla="*/ 44 h 286"/>
                <a:gd name="T16" fmla="*/ 54 w 374"/>
                <a:gd name="T17" fmla="*/ 57 h 286"/>
                <a:gd name="T18" fmla="*/ 35 w 374"/>
                <a:gd name="T19" fmla="*/ 71 h 286"/>
                <a:gd name="T20" fmla="*/ 15 w 374"/>
                <a:gd name="T21" fmla="*/ 83 h 286"/>
                <a:gd name="T22" fmla="*/ 0 w 374"/>
                <a:gd name="T23" fmla="*/ 96 h 286"/>
                <a:gd name="T24" fmla="*/ 180 w 374"/>
                <a:gd name="T25" fmla="*/ 286 h 286"/>
                <a:gd name="T26" fmla="*/ 198 w 374"/>
                <a:gd name="T27" fmla="*/ 275 h 286"/>
                <a:gd name="T28" fmla="*/ 219 w 374"/>
                <a:gd name="T29" fmla="*/ 260 h 286"/>
                <a:gd name="T30" fmla="*/ 241 w 374"/>
                <a:gd name="T31" fmla="*/ 246 h 286"/>
                <a:gd name="T32" fmla="*/ 264 w 374"/>
                <a:gd name="T33" fmla="*/ 231 h 286"/>
                <a:gd name="T34" fmla="*/ 288 w 374"/>
                <a:gd name="T35" fmla="*/ 215 h 286"/>
                <a:gd name="T36" fmla="*/ 310 w 374"/>
                <a:gd name="T37" fmla="*/ 202 h 286"/>
                <a:gd name="T38" fmla="*/ 331 w 374"/>
                <a:gd name="T39" fmla="*/ 188 h 286"/>
                <a:gd name="T40" fmla="*/ 348 w 374"/>
                <a:gd name="T41" fmla="*/ 176 h 286"/>
                <a:gd name="T42" fmla="*/ 362 w 374"/>
                <a:gd name="T43" fmla="*/ 168 h 286"/>
                <a:gd name="T44" fmla="*/ 372 w 374"/>
                <a:gd name="T45" fmla="*/ 163 h 286"/>
                <a:gd name="T46" fmla="*/ 374 w 374"/>
                <a:gd name="T47" fmla="*/ 161 h 286"/>
                <a:gd name="T48" fmla="*/ 256 w 374"/>
                <a:gd name="T49" fmla="*/ 16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4" h="286">
                  <a:moveTo>
                    <a:pt x="256" y="169"/>
                  </a:moveTo>
                  <a:lnTo>
                    <a:pt x="152" y="0"/>
                  </a:lnTo>
                  <a:lnTo>
                    <a:pt x="149" y="1"/>
                  </a:lnTo>
                  <a:lnTo>
                    <a:pt x="141" y="5"/>
                  </a:lnTo>
                  <a:lnTo>
                    <a:pt x="128" y="12"/>
                  </a:lnTo>
                  <a:lnTo>
                    <a:pt x="113" y="22"/>
                  </a:lnTo>
                  <a:lnTo>
                    <a:pt x="95" y="32"/>
                  </a:lnTo>
                  <a:lnTo>
                    <a:pt x="74" y="44"/>
                  </a:lnTo>
                  <a:lnTo>
                    <a:pt x="54" y="57"/>
                  </a:lnTo>
                  <a:lnTo>
                    <a:pt x="35" y="71"/>
                  </a:lnTo>
                  <a:lnTo>
                    <a:pt x="15" y="83"/>
                  </a:lnTo>
                  <a:lnTo>
                    <a:pt x="0" y="96"/>
                  </a:lnTo>
                  <a:lnTo>
                    <a:pt x="180" y="286"/>
                  </a:lnTo>
                  <a:lnTo>
                    <a:pt x="198" y="275"/>
                  </a:lnTo>
                  <a:lnTo>
                    <a:pt x="219" y="260"/>
                  </a:lnTo>
                  <a:lnTo>
                    <a:pt x="241" y="246"/>
                  </a:lnTo>
                  <a:lnTo>
                    <a:pt x="264" y="231"/>
                  </a:lnTo>
                  <a:lnTo>
                    <a:pt x="288" y="215"/>
                  </a:lnTo>
                  <a:lnTo>
                    <a:pt x="310" y="202"/>
                  </a:lnTo>
                  <a:lnTo>
                    <a:pt x="331" y="188"/>
                  </a:lnTo>
                  <a:lnTo>
                    <a:pt x="348" y="176"/>
                  </a:lnTo>
                  <a:lnTo>
                    <a:pt x="362" y="168"/>
                  </a:lnTo>
                  <a:lnTo>
                    <a:pt x="372" y="163"/>
                  </a:lnTo>
                  <a:lnTo>
                    <a:pt x="374" y="161"/>
                  </a:lnTo>
                  <a:lnTo>
                    <a:pt x="256" y="169"/>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1342"/>
            <p:cNvSpPr>
              <a:spLocks/>
            </p:cNvSpPr>
            <p:nvPr/>
          </p:nvSpPr>
          <p:spPr bwMode="auto">
            <a:xfrm>
              <a:off x="-3252788" y="6089650"/>
              <a:ext cx="593725" cy="454025"/>
            </a:xfrm>
            <a:custGeom>
              <a:avLst/>
              <a:gdLst>
                <a:gd name="T0" fmla="*/ 118 w 374"/>
                <a:gd name="T1" fmla="*/ 169 h 286"/>
                <a:gd name="T2" fmla="*/ 222 w 374"/>
                <a:gd name="T3" fmla="*/ 0 h 286"/>
                <a:gd name="T4" fmla="*/ 225 w 374"/>
                <a:gd name="T5" fmla="*/ 1 h 286"/>
                <a:gd name="T6" fmla="*/ 234 w 374"/>
                <a:gd name="T7" fmla="*/ 5 h 286"/>
                <a:gd name="T8" fmla="*/ 246 w 374"/>
                <a:gd name="T9" fmla="*/ 12 h 286"/>
                <a:gd name="T10" fmla="*/ 261 w 374"/>
                <a:gd name="T11" fmla="*/ 22 h 286"/>
                <a:gd name="T12" fmla="*/ 281 w 374"/>
                <a:gd name="T13" fmla="*/ 32 h 286"/>
                <a:gd name="T14" fmla="*/ 300 w 374"/>
                <a:gd name="T15" fmla="*/ 44 h 286"/>
                <a:gd name="T16" fmla="*/ 320 w 374"/>
                <a:gd name="T17" fmla="*/ 57 h 286"/>
                <a:gd name="T18" fmla="*/ 339 w 374"/>
                <a:gd name="T19" fmla="*/ 71 h 286"/>
                <a:gd name="T20" fmla="*/ 359 w 374"/>
                <a:gd name="T21" fmla="*/ 83 h 286"/>
                <a:gd name="T22" fmla="*/ 374 w 374"/>
                <a:gd name="T23" fmla="*/ 96 h 286"/>
                <a:gd name="T24" fmla="*/ 195 w 374"/>
                <a:gd name="T25" fmla="*/ 286 h 286"/>
                <a:gd name="T26" fmla="*/ 176 w 374"/>
                <a:gd name="T27" fmla="*/ 275 h 286"/>
                <a:gd name="T28" fmla="*/ 156 w 374"/>
                <a:gd name="T29" fmla="*/ 260 h 286"/>
                <a:gd name="T30" fmla="*/ 133 w 374"/>
                <a:gd name="T31" fmla="*/ 246 h 286"/>
                <a:gd name="T32" fmla="*/ 110 w 374"/>
                <a:gd name="T33" fmla="*/ 231 h 286"/>
                <a:gd name="T34" fmla="*/ 86 w 374"/>
                <a:gd name="T35" fmla="*/ 215 h 286"/>
                <a:gd name="T36" fmla="*/ 64 w 374"/>
                <a:gd name="T37" fmla="*/ 202 h 286"/>
                <a:gd name="T38" fmla="*/ 43 w 374"/>
                <a:gd name="T39" fmla="*/ 188 h 286"/>
                <a:gd name="T40" fmla="*/ 26 w 374"/>
                <a:gd name="T41" fmla="*/ 176 h 286"/>
                <a:gd name="T42" fmla="*/ 12 w 374"/>
                <a:gd name="T43" fmla="*/ 168 h 286"/>
                <a:gd name="T44" fmla="*/ 2 w 374"/>
                <a:gd name="T45" fmla="*/ 163 h 286"/>
                <a:gd name="T46" fmla="*/ 0 w 374"/>
                <a:gd name="T47" fmla="*/ 161 h 286"/>
                <a:gd name="T48" fmla="*/ 118 w 374"/>
                <a:gd name="T49" fmla="*/ 169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4" h="286">
                  <a:moveTo>
                    <a:pt x="118" y="169"/>
                  </a:moveTo>
                  <a:lnTo>
                    <a:pt x="222" y="0"/>
                  </a:lnTo>
                  <a:lnTo>
                    <a:pt x="225" y="1"/>
                  </a:lnTo>
                  <a:lnTo>
                    <a:pt x="234" y="5"/>
                  </a:lnTo>
                  <a:lnTo>
                    <a:pt x="246" y="12"/>
                  </a:lnTo>
                  <a:lnTo>
                    <a:pt x="261" y="22"/>
                  </a:lnTo>
                  <a:lnTo>
                    <a:pt x="281" y="32"/>
                  </a:lnTo>
                  <a:lnTo>
                    <a:pt x="300" y="44"/>
                  </a:lnTo>
                  <a:lnTo>
                    <a:pt x="320" y="57"/>
                  </a:lnTo>
                  <a:lnTo>
                    <a:pt x="339" y="71"/>
                  </a:lnTo>
                  <a:lnTo>
                    <a:pt x="359" y="83"/>
                  </a:lnTo>
                  <a:lnTo>
                    <a:pt x="374" y="96"/>
                  </a:lnTo>
                  <a:lnTo>
                    <a:pt x="195" y="286"/>
                  </a:lnTo>
                  <a:lnTo>
                    <a:pt x="176" y="275"/>
                  </a:lnTo>
                  <a:lnTo>
                    <a:pt x="156" y="260"/>
                  </a:lnTo>
                  <a:lnTo>
                    <a:pt x="133" y="246"/>
                  </a:lnTo>
                  <a:lnTo>
                    <a:pt x="110" y="231"/>
                  </a:lnTo>
                  <a:lnTo>
                    <a:pt x="86" y="215"/>
                  </a:lnTo>
                  <a:lnTo>
                    <a:pt x="64" y="202"/>
                  </a:lnTo>
                  <a:lnTo>
                    <a:pt x="43" y="188"/>
                  </a:lnTo>
                  <a:lnTo>
                    <a:pt x="26" y="176"/>
                  </a:lnTo>
                  <a:lnTo>
                    <a:pt x="12" y="168"/>
                  </a:lnTo>
                  <a:lnTo>
                    <a:pt x="2" y="163"/>
                  </a:lnTo>
                  <a:lnTo>
                    <a:pt x="0" y="161"/>
                  </a:lnTo>
                  <a:lnTo>
                    <a:pt x="118" y="169"/>
                  </a:lnTo>
                  <a:close/>
                </a:path>
              </a:pathLst>
            </a:custGeom>
            <a:solidFill>
              <a:srgbClr val="1A1A1A"/>
            </a:solidFill>
            <a:ln w="0">
              <a:solidFill>
                <a:srgbClr val="1A1A1A"/>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1343"/>
            <p:cNvSpPr>
              <a:spLocks/>
            </p:cNvSpPr>
            <p:nvPr/>
          </p:nvSpPr>
          <p:spPr bwMode="auto">
            <a:xfrm>
              <a:off x="-4711700" y="5905500"/>
              <a:ext cx="165100" cy="227013"/>
            </a:xfrm>
            <a:custGeom>
              <a:avLst/>
              <a:gdLst>
                <a:gd name="T0" fmla="*/ 4 w 104"/>
                <a:gd name="T1" fmla="*/ 39 h 143"/>
                <a:gd name="T2" fmla="*/ 0 w 104"/>
                <a:gd name="T3" fmla="*/ 24 h 143"/>
                <a:gd name="T4" fmla="*/ 13 w 104"/>
                <a:gd name="T5" fmla="*/ 21 h 143"/>
                <a:gd name="T6" fmla="*/ 25 w 104"/>
                <a:gd name="T7" fmla="*/ 17 h 143"/>
                <a:gd name="T8" fmla="*/ 31 w 104"/>
                <a:gd name="T9" fmla="*/ 15 h 143"/>
                <a:gd name="T10" fmla="*/ 42 w 104"/>
                <a:gd name="T11" fmla="*/ 13 h 143"/>
                <a:gd name="T12" fmla="*/ 53 w 104"/>
                <a:gd name="T13" fmla="*/ 10 h 143"/>
                <a:gd name="T14" fmla="*/ 63 w 104"/>
                <a:gd name="T15" fmla="*/ 7 h 143"/>
                <a:gd name="T16" fmla="*/ 68 w 104"/>
                <a:gd name="T17" fmla="*/ 6 h 143"/>
                <a:gd name="T18" fmla="*/ 75 w 104"/>
                <a:gd name="T19" fmla="*/ 3 h 143"/>
                <a:gd name="T20" fmla="*/ 81 w 104"/>
                <a:gd name="T21" fmla="*/ 1 h 143"/>
                <a:gd name="T22" fmla="*/ 86 w 104"/>
                <a:gd name="T23" fmla="*/ 0 h 143"/>
                <a:gd name="T24" fmla="*/ 98 w 104"/>
                <a:gd name="T25" fmla="*/ 33 h 143"/>
                <a:gd name="T26" fmla="*/ 89 w 104"/>
                <a:gd name="T27" fmla="*/ 38 h 143"/>
                <a:gd name="T28" fmla="*/ 81 w 104"/>
                <a:gd name="T29" fmla="*/ 40 h 143"/>
                <a:gd name="T30" fmla="*/ 72 w 104"/>
                <a:gd name="T31" fmla="*/ 27 h 143"/>
                <a:gd name="T32" fmla="*/ 71 w 104"/>
                <a:gd name="T33" fmla="*/ 25 h 143"/>
                <a:gd name="T34" fmla="*/ 70 w 104"/>
                <a:gd name="T35" fmla="*/ 24 h 143"/>
                <a:gd name="T36" fmla="*/ 68 w 104"/>
                <a:gd name="T37" fmla="*/ 24 h 143"/>
                <a:gd name="T38" fmla="*/ 65 w 104"/>
                <a:gd name="T39" fmla="*/ 24 h 143"/>
                <a:gd name="T40" fmla="*/ 61 w 104"/>
                <a:gd name="T41" fmla="*/ 25 h 143"/>
                <a:gd name="T42" fmla="*/ 56 w 104"/>
                <a:gd name="T43" fmla="*/ 27 h 143"/>
                <a:gd name="T44" fmla="*/ 47 w 104"/>
                <a:gd name="T45" fmla="*/ 28 h 143"/>
                <a:gd name="T46" fmla="*/ 46 w 104"/>
                <a:gd name="T47" fmla="*/ 28 h 143"/>
                <a:gd name="T48" fmla="*/ 57 w 104"/>
                <a:gd name="T49" fmla="*/ 68 h 143"/>
                <a:gd name="T50" fmla="*/ 65 w 104"/>
                <a:gd name="T51" fmla="*/ 66 h 143"/>
                <a:gd name="T52" fmla="*/ 74 w 104"/>
                <a:gd name="T53" fmla="*/ 64 h 143"/>
                <a:gd name="T54" fmla="*/ 77 w 104"/>
                <a:gd name="T55" fmla="*/ 63 h 143"/>
                <a:gd name="T56" fmla="*/ 78 w 104"/>
                <a:gd name="T57" fmla="*/ 61 h 143"/>
                <a:gd name="T58" fmla="*/ 78 w 104"/>
                <a:gd name="T59" fmla="*/ 59 h 143"/>
                <a:gd name="T60" fmla="*/ 77 w 104"/>
                <a:gd name="T61" fmla="*/ 52 h 143"/>
                <a:gd name="T62" fmla="*/ 85 w 104"/>
                <a:gd name="T63" fmla="*/ 49 h 143"/>
                <a:gd name="T64" fmla="*/ 95 w 104"/>
                <a:gd name="T65" fmla="*/ 46 h 143"/>
                <a:gd name="T66" fmla="*/ 96 w 104"/>
                <a:gd name="T67" fmla="*/ 57 h 143"/>
                <a:gd name="T68" fmla="*/ 99 w 104"/>
                <a:gd name="T69" fmla="*/ 67 h 143"/>
                <a:gd name="T70" fmla="*/ 102 w 104"/>
                <a:gd name="T71" fmla="*/ 77 h 143"/>
                <a:gd name="T72" fmla="*/ 104 w 104"/>
                <a:gd name="T73" fmla="*/ 85 h 143"/>
                <a:gd name="T74" fmla="*/ 96 w 104"/>
                <a:gd name="T75" fmla="*/ 88 h 143"/>
                <a:gd name="T76" fmla="*/ 88 w 104"/>
                <a:gd name="T77" fmla="*/ 91 h 143"/>
                <a:gd name="T78" fmla="*/ 84 w 104"/>
                <a:gd name="T79" fmla="*/ 82 h 143"/>
                <a:gd name="T80" fmla="*/ 82 w 104"/>
                <a:gd name="T81" fmla="*/ 81 h 143"/>
                <a:gd name="T82" fmla="*/ 81 w 104"/>
                <a:gd name="T83" fmla="*/ 79 h 143"/>
                <a:gd name="T84" fmla="*/ 78 w 104"/>
                <a:gd name="T85" fmla="*/ 81 h 143"/>
                <a:gd name="T86" fmla="*/ 70 w 104"/>
                <a:gd name="T87" fmla="*/ 82 h 143"/>
                <a:gd name="T88" fmla="*/ 61 w 104"/>
                <a:gd name="T89" fmla="*/ 84 h 143"/>
                <a:gd name="T90" fmla="*/ 70 w 104"/>
                <a:gd name="T91" fmla="*/ 116 h 143"/>
                <a:gd name="T92" fmla="*/ 91 w 104"/>
                <a:gd name="T93" fmla="*/ 111 h 143"/>
                <a:gd name="T94" fmla="*/ 92 w 104"/>
                <a:gd name="T95" fmla="*/ 120 h 143"/>
                <a:gd name="T96" fmla="*/ 95 w 104"/>
                <a:gd name="T97" fmla="*/ 127 h 143"/>
                <a:gd name="T98" fmla="*/ 77 w 104"/>
                <a:gd name="T99" fmla="*/ 132 h 143"/>
                <a:gd name="T100" fmla="*/ 59 w 104"/>
                <a:gd name="T101" fmla="*/ 137 h 143"/>
                <a:gd name="T102" fmla="*/ 46 w 104"/>
                <a:gd name="T103" fmla="*/ 141 h 143"/>
                <a:gd name="T104" fmla="*/ 33 w 104"/>
                <a:gd name="T105" fmla="*/ 143 h 143"/>
                <a:gd name="T106" fmla="*/ 31 w 104"/>
                <a:gd name="T107" fmla="*/ 137 h 143"/>
                <a:gd name="T108" fmla="*/ 29 w 104"/>
                <a:gd name="T109" fmla="*/ 128 h 143"/>
                <a:gd name="T110" fmla="*/ 38 w 104"/>
                <a:gd name="T111" fmla="*/ 125 h 143"/>
                <a:gd name="T112" fmla="*/ 39 w 104"/>
                <a:gd name="T113" fmla="*/ 125 h 143"/>
                <a:gd name="T114" fmla="*/ 39 w 104"/>
                <a:gd name="T115" fmla="*/ 124 h 143"/>
                <a:gd name="T116" fmla="*/ 15 w 104"/>
                <a:gd name="T117" fmla="*/ 38 h 143"/>
                <a:gd name="T118" fmla="*/ 4 w 104"/>
                <a:gd name="T119" fmla="*/ 3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4" h="143">
                  <a:moveTo>
                    <a:pt x="4" y="39"/>
                  </a:moveTo>
                  <a:lnTo>
                    <a:pt x="0" y="24"/>
                  </a:lnTo>
                  <a:lnTo>
                    <a:pt x="13" y="21"/>
                  </a:lnTo>
                  <a:lnTo>
                    <a:pt x="25" y="17"/>
                  </a:lnTo>
                  <a:lnTo>
                    <a:pt x="31" y="15"/>
                  </a:lnTo>
                  <a:lnTo>
                    <a:pt x="42" y="13"/>
                  </a:lnTo>
                  <a:lnTo>
                    <a:pt x="53" y="10"/>
                  </a:lnTo>
                  <a:lnTo>
                    <a:pt x="63" y="7"/>
                  </a:lnTo>
                  <a:lnTo>
                    <a:pt x="68" y="6"/>
                  </a:lnTo>
                  <a:lnTo>
                    <a:pt x="75" y="3"/>
                  </a:lnTo>
                  <a:lnTo>
                    <a:pt x="81" y="1"/>
                  </a:lnTo>
                  <a:lnTo>
                    <a:pt x="86" y="0"/>
                  </a:lnTo>
                  <a:lnTo>
                    <a:pt x="98" y="33"/>
                  </a:lnTo>
                  <a:lnTo>
                    <a:pt x="89" y="38"/>
                  </a:lnTo>
                  <a:lnTo>
                    <a:pt x="81" y="40"/>
                  </a:lnTo>
                  <a:lnTo>
                    <a:pt x="72" y="27"/>
                  </a:lnTo>
                  <a:lnTo>
                    <a:pt x="71" y="25"/>
                  </a:lnTo>
                  <a:lnTo>
                    <a:pt x="70" y="24"/>
                  </a:lnTo>
                  <a:lnTo>
                    <a:pt x="68" y="24"/>
                  </a:lnTo>
                  <a:lnTo>
                    <a:pt x="65" y="24"/>
                  </a:lnTo>
                  <a:lnTo>
                    <a:pt x="61" y="25"/>
                  </a:lnTo>
                  <a:lnTo>
                    <a:pt x="56" y="27"/>
                  </a:lnTo>
                  <a:lnTo>
                    <a:pt x="47" y="28"/>
                  </a:lnTo>
                  <a:lnTo>
                    <a:pt x="46" y="28"/>
                  </a:lnTo>
                  <a:lnTo>
                    <a:pt x="57" y="68"/>
                  </a:lnTo>
                  <a:lnTo>
                    <a:pt x="65" y="66"/>
                  </a:lnTo>
                  <a:lnTo>
                    <a:pt x="74" y="64"/>
                  </a:lnTo>
                  <a:lnTo>
                    <a:pt x="77" y="63"/>
                  </a:lnTo>
                  <a:lnTo>
                    <a:pt x="78" y="61"/>
                  </a:lnTo>
                  <a:lnTo>
                    <a:pt x="78" y="59"/>
                  </a:lnTo>
                  <a:lnTo>
                    <a:pt x="77" y="52"/>
                  </a:lnTo>
                  <a:lnTo>
                    <a:pt x="85" y="49"/>
                  </a:lnTo>
                  <a:lnTo>
                    <a:pt x="95" y="46"/>
                  </a:lnTo>
                  <a:lnTo>
                    <a:pt x="96" y="57"/>
                  </a:lnTo>
                  <a:lnTo>
                    <a:pt x="99" y="67"/>
                  </a:lnTo>
                  <a:lnTo>
                    <a:pt x="102" y="77"/>
                  </a:lnTo>
                  <a:lnTo>
                    <a:pt x="104" y="85"/>
                  </a:lnTo>
                  <a:lnTo>
                    <a:pt x="96" y="88"/>
                  </a:lnTo>
                  <a:lnTo>
                    <a:pt x="88" y="91"/>
                  </a:lnTo>
                  <a:lnTo>
                    <a:pt x="84" y="82"/>
                  </a:lnTo>
                  <a:lnTo>
                    <a:pt x="82" y="81"/>
                  </a:lnTo>
                  <a:lnTo>
                    <a:pt x="81" y="79"/>
                  </a:lnTo>
                  <a:lnTo>
                    <a:pt x="78" y="81"/>
                  </a:lnTo>
                  <a:lnTo>
                    <a:pt x="70" y="82"/>
                  </a:lnTo>
                  <a:lnTo>
                    <a:pt x="61" y="84"/>
                  </a:lnTo>
                  <a:lnTo>
                    <a:pt x="70" y="116"/>
                  </a:lnTo>
                  <a:lnTo>
                    <a:pt x="91" y="111"/>
                  </a:lnTo>
                  <a:lnTo>
                    <a:pt x="92" y="120"/>
                  </a:lnTo>
                  <a:lnTo>
                    <a:pt x="95" y="127"/>
                  </a:lnTo>
                  <a:lnTo>
                    <a:pt x="77" y="132"/>
                  </a:lnTo>
                  <a:lnTo>
                    <a:pt x="59" y="137"/>
                  </a:lnTo>
                  <a:lnTo>
                    <a:pt x="46" y="141"/>
                  </a:lnTo>
                  <a:lnTo>
                    <a:pt x="33" y="143"/>
                  </a:lnTo>
                  <a:lnTo>
                    <a:pt x="31" y="137"/>
                  </a:lnTo>
                  <a:lnTo>
                    <a:pt x="29" y="128"/>
                  </a:lnTo>
                  <a:lnTo>
                    <a:pt x="38" y="125"/>
                  </a:lnTo>
                  <a:lnTo>
                    <a:pt x="39" y="125"/>
                  </a:lnTo>
                  <a:lnTo>
                    <a:pt x="39" y="124"/>
                  </a:lnTo>
                  <a:lnTo>
                    <a:pt x="15" y="38"/>
                  </a:lnTo>
                  <a:lnTo>
                    <a:pt x="4" y="39"/>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1344"/>
            <p:cNvSpPr>
              <a:spLocks noEditPoints="1"/>
            </p:cNvSpPr>
            <p:nvPr/>
          </p:nvSpPr>
          <p:spPr bwMode="auto">
            <a:xfrm>
              <a:off x="-4524375" y="5876925"/>
              <a:ext cx="196850" cy="219075"/>
            </a:xfrm>
            <a:custGeom>
              <a:avLst/>
              <a:gdLst>
                <a:gd name="T0" fmla="*/ 9 w 124"/>
                <a:gd name="T1" fmla="*/ 120 h 138"/>
                <a:gd name="T2" fmla="*/ 9 w 124"/>
                <a:gd name="T3" fmla="*/ 118 h 138"/>
                <a:gd name="T4" fmla="*/ 10 w 124"/>
                <a:gd name="T5" fmla="*/ 118 h 138"/>
                <a:gd name="T6" fmla="*/ 14 w 124"/>
                <a:gd name="T7" fmla="*/ 92 h 138"/>
                <a:gd name="T8" fmla="*/ 20 w 124"/>
                <a:gd name="T9" fmla="*/ 61 h 138"/>
                <a:gd name="T10" fmla="*/ 24 w 124"/>
                <a:gd name="T11" fmla="*/ 32 h 138"/>
                <a:gd name="T12" fmla="*/ 28 w 124"/>
                <a:gd name="T13" fmla="*/ 4 h 138"/>
                <a:gd name="T14" fmla="*/ 38 w 124"/>
                <a:gd name="T15" fmla="*/ 3 h 138"/>
                <a:gd name="T16" fmla="*/ 55 w 124"/>
                <a:gd name="T17" fmla="*/ 0 h 138"/>
                <a:gd name="T18" fmla="*/ 69 w 124"/>
                <a:gd name="T19" fmla="*/ 24 h 138"/>
                <a:gd name="T20" fmla="*/ 82 w 124"/>
                <a:gd name="T21" fmla="*/ 50 h 138"/>
                <a:gd name="T22" fmla="*/ 98 w 124"/>
                <a:gd name="T23" fmla="*/ 77 h 138"/>
                <a:gd name="T24" fmla="*/ 112 w 124"/>
                <a:gd name="T25" fmla="*/ 99 h 138"/>
                <a:gd name="T26" fmla="*/ 121 w 124"/>
                <a:gd name="T27" fmla="*/ 99 h 138"/>
                <a:gd name="T28" fmla="*/ 124 w 124"/>
                <a:gd name="T29" fmla="*/ 114 h 138"/>
                <a:gd name="T30" fmla="*/ 113 w 124"/>
                <a:gd name="T31" fmla="*/ 117 h 138"/>
                <a:gd name="T32" fmla="*/ 101 w 124"/>
                <a:gd name="T33" fmla="*/ 118 h 138"/>
                <a:gd name="T34" fmla="*/ 85 w 124"/>
                <a:gd name="T35" fmla="*/ 121 h 138"/>
                <a:gd name="T36" fmla="*/ 71 w 124"/>
                <a:gd name="T37" fmla="*/ 124 h 138"/>
                <a:gd name="T38" fmla="*/ 69 w 124"/>
                <a:gd name="T39" fmla="*/ 109 h 138"/>
                <a:gd name="T40" fmla="*/ 77 w 124"/>
                <a:gd name="T41" fmla="*/ 106 h 138"/>
                <a:gd name="T42" fmla="*/ 77 w 124"/>
                <a:gd name="T43" fmla="*/ 106 h 138"/>
                <a:gd name="T44" fmla="*/ 77 w 124"/>
                <a:gd name="T45" fmla="*/ 104 h 138"/>
                <a:gd name="T46" fmla="*/ 76 w 124"/>
                <a:gd name="T47" fmla="*/ 103 h 138"/>
                <a:gd name="T48" fmla="*/ 74 w 124"/>
                <a:gd name="T49" fmla="*/ 99 h 138"/>
                <a:gd name="T50" fmla="*/ 73 w 124"/>
                <a:gd name="T51" fmla="*/ 96 h 138"/>
                <a:gd name="T52" fmla="*/ 71 w 124"/>
                <a:gd name="T53" fmla="*/ 95 h 138"/>
                <a:gd name="T54" fmla="*/ 71 w 124"/>
                <a:gd name="T55" fmla="*/ 93 h 138"/>
                <a:gd name="T56" fmla="*/ 70 w 124"/>
                <a:gd name="T57" fmla="*/ 93 h 138"/>
                <a:gd name="T58" fmla="*/ 35 w 124"/>
                <a:gd name="T59" fmla="*/ 100 h 138"/>
                <a:gd name="T60" fmla="*/ 35 w 124"/>
                <a:gd name="T61" fmla="*/ 104 h 138"/>
                <a:gd name="T62" fmla="*/ 35 w 124"/>
                <a:gd name="T63" fmla="*/ 110 h 138"/>
                <a:gd name="T64" fmla="*/ 35 w 124"/>
                <a:gd name="T65" fmla="*/ 114 h 138"/>
                <a:gd name="T66" fmla="*/ 45 w 124"/>
                <a:gd name="T67" fmla="*/ 113 h 138"/>
                <a:gd name="T68" fmla="*/ 48 w 124"/>
                <a:gd name="T69" fmla="*/ 128 h 138"/>
                <a:gd name="T70" fmla="*/ 35 w 124"/>
                <a:gd name="T71" fmla="*/ 131 h 138"/>
                <a:gd name="T72" fmla="*/ 21 w 124"/>
                <a:gd name="T73" fmla="*/ 134 h 138"/>
                <a:gd name="T74" fmla="*/ 12 w 124"/>
                <a:gd name="T75" fmla="*/ 135 h 138"/>
                <a:gd name="T76" fmla="*/ 3 w 124"/>
                <a:gd name="T77" fmla="*/ 138 h 138"/>
                <a:gd name="T78" fmla="*/ 0 w 124"/>
                <a:gd name="T79" fmla="*/ 121 h 138"/>
                <a:gd name="T80" fmla="*/ 9 w 124"/>
                <a:gd name="T81" fmla="*/ 120 h 138"/>
                <a:gd name="T82" fmla="*/ 42 w 124"/>
                <a:gd name="T83" fmla="*/ 38 h 138"/>
                <a:gd name="T84" fmla="*/ 39 w 124"/>
                <a:gd name="T85" fmla="*/ 61 h 138"/>
                <a:gd name="T86" fmla="*/ 37 w 124"/>
                <a:gd name="T87" fmla="*/ 82 h 138"/>
                <a:gd name="T88" fmla="*/ 37 w 124"/>
                <a:gd name="T89" fmla="*/ 84 h 138"/>
                <a:gd name="T90" fmla="*/ 38 w 124"/>
                <a:gd name="T91" fmla="*/ 84 h 138"/>
                <a:gd name="T92" fmla="*/ 63 w 124"/>
                <a:gd name="T93" fmla="*/ 78 h 138"/>
                <a:gd name="T94" fmla="*/ 53 w 124"/>
                <a:gd name="T95" fmla="*/ 58 h 138"/>
                <a:gd name="T96" fmla="*/ 42 w 124"/>
                <a:gd name="T97" fmla="*/ 38 h 138"/>
                <a:gd name="T98" fmla="*/ 42 w 124"/>
                <a:gd name="T99" fmla="*/ 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4" h="138">
                  <a:moveTo>
                    <a:pt x="9" y="120"/>
                  </a:moveTo>
                  <a:lnTo>
                    <a:pt x="9" y="118"/>
                  </a:lnTo>
                  <a:lnTo>
                    <a:pt x="10" y="118"/>
                  </a:lnTo>
                  <a:lnTo>
                    <a:pt x="14" y="92"/>
                  </a:lnTo>
                  <a:lnTo>
                    <a:pt x="20" y="61"/>
                  </a:lnTo>
                  <a:lnTo>
                    <a:pt x="24" y="32"/>
                  </a:lnTo>
                  <a:lnTo>
                    <a:pt x="28" y="4"/>
                  </a:lnTo>
                  <a:lnTo>
                    <a:pt x="38" y="3"/>
                  </a:lnTo>
                  <a:lnTo>
                    <a:pt x="55" y="0"/>
                  </a:lnTo>
                  <a:lnTo>
                    <a:pt x="69" y="24"/>
                  </a:lnTo>
                  <a:lnTo>
                    <a:pt x="82" y="50"/>
                  </a:lnTo>
                  <a:lnTo>
                    <a:pt x="98" y="77"/>
                  </a:lnTo>
                  <a:lnTo>
                    <a:pt x="112" y="99"/>
                  </a:lnTo>
                  <a:lnTo>
                    <a:pt x="121" y="99"/>
                  </a:lnTo>
                  <a:lnTo>
                    <a:pt x="124" y="114"/>
                  </a:lnTo>
                  <a:lnTo>
                    <a:pt x="113" y="117"/>
                  </a:lnTo>
                  <a:lnTo>
                    <a:pt x="101" y="118"/>
                  </a:lnTo>
                  <a:lnTo>
                    <a:pt x="85" y="121"/>
                  </a:lnTo>
                  <a:lnTo>
                    <a:pt x="71" y="124"/>
                  </a:lnTo>
                  <a:lnTo>
                    <a:pt x="69" y="109"/>
                  </a:lnTo>
                  <a:lnTo>
                    <a:pt x="77" y="106"/>
                  </a:lnTo>
                  <a:lnTo>
                    <a:pt x="77" y="106"/>
                  </a:lnTo>
                  <a:lnTo>
                    <a:pt x="77" y="104"/>
                  </a:lnTo>
                  <a:lnTo>
                    <a:pt x="76" y="103"/>
                  </a:lnTo>
                  <a:lnTo>
                    <a:pt x="74" y="99"/>
                  </a:lnTo>
                  <a:lnTo>
                    <a:pt x="73" y="96"/>
                  </a:lnTo>
                  <a:lnTo>
                    <a:pt x="71" y="95"/>
                  </a:lnTo>
                  <a:lnTo>
                    <a:pt x="71" y="93"/>
                  </a:lnTo>
                  <a:lnTo>
                    <a:pt x="70" y="93"/>
                  </a:lnTo>
                  <a:lnTo>
                    <a:pt x="35" y="100"/>
                  </a:lnTo>
                  <a:lnTo>
                    <a:pt x="35" y="104"/>
                  </a:lnTo>
                  <a:lnTo>
                    <a:pt x="35" y="110"/>
                  </a:lnTo>
                  <a:lnTo>
                    <a:pt x="35" y="114"/>
                  </a:lnTo>
                  <a:lnTo>
                    <a:pt x="45" y="113"/>
                  </a:lnTo>
                  <a:lnTo>
                    <a:pt x="48" y="128"/>
                  </a:lnTo>
                  <a:lnTo>
                    <a:pt x="35" y="131"/>
                  </a:lnTo>
                  <a:lnTo>
                    <a:pt x="21" y="134"/>
                  </a:lnTo>
                  <a:lnTo>
                    <a:pt x="12" y="135"/>
                  </a:lnTo>
                  <a:lnTo>
                    <a:pt x="3" y="138"/>
                  </a:lnTo>
                  <a:lnTo>
                    <a:pt x="0" y="121"/>
                  </a:lnTo>
                  <a:lnTo>
                    <a:pt x="9" y="120"/>
                  </a:lnTo>
                  <a:close/>
                  <a:moveTo>
                    <a:pt x="42" y="38"/>
                  </a:moveTo>
                  <a:lnTo>
                    <a:pt x="39" y="61"/>
                  </a:lnTo>
                  <a:lnTo>
                    <a:pt x="37" y="82"/>
                  </a:lnTo>
                  <a:lnTo>
                    <a:pt x="37" y="84"/>
                  </a:lnTo>
                  <a:lnTo>
                    <a:pt x="38" y="84"/>
                  </a:lnTo>
                  <a:lnTo>
                    <a:pt x="63" y="78"/>
                  </a:lnTo>
                  <a:lnTo>
                    <a:pt x="53" y="58"/>
                  </a:lnTo>
                  <a:lnTo>
                    <a:pt x="42" y="38"/>
                  </a:lnTo>
                  <a:lnTo>
                    <a:pt x="42" y="38"/>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1345"/>
            <p:cNvSpPr>
              <a:spLocks noEditPoints="1"/>
            </p:cNvSpPr>
            <p:nvPr/>
          </p:nvSpPr>
          <p:spPr bwMode="auto">
            <a:xfrm>
              <a:off x="-4333875" y="5849938"/>
              <a:ext cx="198437" cy="206375"/>
            </a:xfrm>
            <a:custGeom>
              <a:avLst/>
              <a:gdLst>
                <a:gd name="T0" fmla="*/ 0 w 125"/>
                <a:gd name="T1" fmla="*/ 6 h 130"/>
                <a:gd name="T2" fmla="*/ 45 w 125"/>
                <a:gd name="T3" fmla="*/ 2 h 130"/>
                <a:gd name="T4" fmla="*/ 63 w 125"/>
                <a:gd name="T5" fmla="*/ 0 h 130"/>
                <a:gd name="T6" fmla="*/ 88 w 125"/>
                <a:gd name="T7" fmla="*/ 6 h 130"/>
                <a:gd name="T8" fmla="*/ 103 w 125"/>
                <a:gd name="T9" fmla="*/ 28 h 130"/>
                <a:gd name="T10" fmla="*/ 95 w 125"/>
                <a:gd name="T11" fmla="*/ 56 h 130"/>
                <a:gd name="T12" fmla="*/ 84 w 125"/>
                <a:gd name="T13" fmla="*/ 66 h 130"/>
                <a:gd name="T14" fmla="*/ 99 w 125"/>
                <a:gd name="T15" fmla="*/ 81 h 130"/>
                <a:gd name="T16" fmla="*/ 111 w 125"/>
                <a:gd name="T17" fmla="*/ 99 h 130"/>
                <a:gd name="T18" fmla="*/ 116 w 125"/>
                <a:gd name="T19" fmla="*/ 102 h 130"/>
                <a:gd name="T20" fmla="*/ 125 w 125"/>
                <a:gd name="T21" fmla="*/ 119 h 130"/>
                <a:gd name="T22" fmla="*/ 117 w 125"/>
                <a:gd name="T23" fmla="*/ 119 h 130"/>
                <a:gd name="T24" fmla="*/ 104 w 125"/>
                <a:gd name="T25" fmla="*/ 120 h 130"/>
                <a:gd name="T26" fmla="*/ 88 w 125"/>
                <a:gd name="T27" fmla="*/ 123 h 130"/>
                <a:gd name="T28" fmla="*/ 77 w 125"/>
                <a:gd name="T29" fmla="*/ 103 h 130"/>
                <a:gd name="T30" fmla="*/ 65 w 125"/>
                <a:gd name="T31" fmla="*/ 85 h 130"/>
                <a:gd name="T32" fmla="*/ 60 w 125"/>
                <a:gd name="T33" fmla="*/ 78 h 130"/>
                <a:gd name="T34" fmla="*/ 54 w 125"/>
                <a:gd name="T35" fmla="*/ 78 h 130"/>
                <a:gd name="T36" fmla="*/ 50 w 125"/>
                <a:gd name="T37" fmla="*/ 78 h 130"/>
                <a:gd name="T38" fmla="*/ 64 w 125"/>
                <a:gd name="T39" fmla="*/ 109 h 130"/>
                <a:gd name="T40" fmla="*/ 53 w 125"/>
                <a:gd name="T41" fmla="*/ 126 h 130"/>
                <a:gd name="T42" fmla="*/ 25 w 125"/>
                <a:gd name="T43" fmla="*/ 128 h 130"/>
                <a:gd name="T44" fmla="*/ 13 w 125"/>
                <a:gd name="T45" fmla="*/ 114 h 130"/>
                <a:gd name="T46" fmla="*/ 22 w 125"/>
                <a:gd name="T47" fmla="*/ 113 h 130"/>
                <a:gd name="T48" fmla="*/ 13 w 125"/>
                <a:gd name="T49" fmla="*/ 23 h 130"/>
                <a:gd name="T50" fmla="*/ 49 w 125"/>
                <a:gd name="T51" fmla="*/ 63 h 130"/>
                <a:gd name="T52" fmla="*/ 53 w 125"/>
                <a:gd name="T53" fmla="*/ 62 h 130"/>
                <a:gd name="T54" fmla="*/ 70 w 125"/>
                <a:gd name="T55" fmla="*/ 50 h 130"/>
                <a:gd name="T56" fmla="*/ 70 w 125"/>
                <a:gd name="T57" fmla="*/ 32 h 130"/>
                <a:gd name="T58" fmla="*/ 64 w 125"/>
                <a:gd name="T59" fmla="*/ 21 h 130"/>
                <a:gd name="T60" fmla="*/ 54 w 125"/>
                <a:gd name="T61" fmla="*/ 17 h 130"/>
                <a:gd name="T62" fmla="*/ 46 w 125"/>
                <a:gd name="T63" fmla="*/ 17 h 130"/>
                <a:gd name="T64" fmla="*/ 49 w 125"/>
                <a:gd name="T65" fmla="*/ 63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5" h="130">
                  <a:moveTo>
                    <a:pt x="1" y="23"/>
                  </a:moveTo>
                  <a:lnTo>
                    <a:pt x="0" y="6"/>
                  </a:lnTo>
                  <a:lnTo>
                    <a:pt x="22" y="4"/>
                  </a:lnTo>
                  <a:lnTo>
                    <a:pt x="45" y="2"/>
                  </a:lnTo>
                  <a:lnTo>
                    <a:pt x="54" y="0"/>
                  </a:lnTo>
                  <a:lnTo>
                    <a:pt x="63" y="0"/>
                  </a:lnTo>
                  <a:lnTo>
                    <a:pt x="72" y="0"/>
                  </a:lnTo>
                  <a:lnTo>
                    <a:pt x="88" y="6"/>
                  </a:lnTo>
                  <a:lnTo>
                    <a:pt x="99" y="17"/>
                  </a:lnTo>
                  <a:lnTo>
                    <a:pt x="103" y="28"/>
                  </a:lnTo>
                  <a:lnTo>
                    <a:pt x="102" y="43"/>
                  </a:lnTo>
                  <a:lnTo>
                    <a:pt x="95" y="56"/>
                  </a:lnTo>
                  <a:lnTo>
                    <a:pt x="84" y="64"/>
                  </a:lnTo>
                  <a:lnTo>
                    <a:pt x="84" y="66"/>
                  </a:lnTo>
                  <a:lnTo>
                    <a:pt x="92" y="71"/>
                  </a:lnTo>
                  <a:lnTo>
                    <a:pt x="99" y="81"/>
                  </a:lnTo>
                  <a:lnTo>
                    <a:pt x="109" y="96"/>
                  </a:lnTo>
                  <a:lnTo>
                    <a:pt x="111" y="99"/>
                  </a:lnTo>
                  <a:lnTo>
                    <a:pt x="113" y="102"/>
                  </a:lnTo>
                  <a:lnTo>
                    <a:pt x="116" y="102"/>
                  </a:lnTo>
                  <a:lnTo>
                    <a:pt x="124" y="102"/>
                  </a:lnTo>
                  <a:lnTo>
                    <a:pt x="125" y="119"/>
                  </a:lnTo>
                  <a:lnTo>
                    <a:pt x="121" y="119"/>
                  </a:lnTo>
                  <a:lnTo>
                    <a:pt x="117" y="119"/>
                  </a:lnTo>
                  <a:lnTo>
                    <a:pt x="111" y="120"/>
                  </a:lnTo>
                  <a:lnTo>
                    <a:pt x="104" y="120"/>
                  </a:lnTo>
                  <a:lnTo>
                    <a:pt x="95" y="121"/>
                  </a:lnTo>
                  <a:lnTo>
                    <a:pt x="88" y="123"/>
                  </a:lnTo>
                  <a:lnTo>
                    <a:pt x="82" y="114"/>
                  </a:lnTo>
                  <a:lnTo>
                    <a:pt x="77" y="103"/>
                  </a:lnTo>
                  <a:lnTo>
                    <a:pt x="71" y="94"/>
                  </a:lnTo>
                  <a:lnTo>
                    <a:pt x="65" y="85"/>
                  </a:lnTo>
                  <a:lnTo>
                    <a:pt x="63" y="81"/>
                  </a:lnTo>
                  <a:lnTo>
                    <a:pt x="60" y="78"/>
                  </a:lnTo>
                  <a:lnTo>
                    <a:pt x="57" y="78"/>
                  </a:lnTo>
                  <a:lnTo>
                    <a:pt x="54" y="78"/>
                  </a:lnTo>
                  <a:lnTo>
                    <a:pt x="52" y="78"/>
                  </a:lnTo>
                  <a:lnTo>
                    <a:pt x="50" y="78"/>
                  </a:lnTo>
                  <a:lnTo>
                    <a:pt x="53" y="109"/>
                  </a:lnTo>
                  <a:lnTo>
                    <a:pt x="64" y="109"/>
                  </a:lnTo>
                  <a:lnTo>
                    <a:pt x="65" y="124"/>
                  </a:lnTo>
                  <a:lnTo>
                    <a:pt x="53" y="126"/>
                  </a:lnTo>
                  <a:lnTo>
                    <a:pt x="38" y="127"/>
                  </a:lnTo>
                  <a:lnTo>
                    <a:pt x="25" y="128"/>
                  </a:lnTo>
                  <a:lnTo>
                    <a:pt x="14" y="130"/>
                  </a:lnTo>
                  <a:lnTo>
                    <a:pt x="13" y="114"/>
                  </a:lnTo>
                  <a:lnTo>
                    <a:pt x="21" y="113"/>
                  </a:lnTo>
                  <a:lnTo>
                    <a:pt x="22" y="113"/>
                  </a:lnTo>
                  <a:lnTo>
                    <a:pt x="22" y="112"/>
                  </a:lnTo>
                  <a:lnTo>
                    <a:pt x="13" y="23"/>
                  </a:lnTo>
                  <a:lnTo>
                    <a:pt x="1" y="23"/>
                  </a:lnTo>
                  <a:close/>
                  <a:moveTo>
                    <a:pt x="49" y="63"/>
                  </a:moveTo>
                  <a:lnTo>
                    <a:pt x="50" y="63"/>
                  </a:lnTo>
                  <a:lnTo>
                    <a:pt x="53" y="62"/>
                  </a:lnTo>
                  <a:lnTo>
                    <a:pt x="64" y="59"/>
                  </a:lnTo>
                  <a:lnTo>
                    <a:pt x="70" y="50"/>
                  </a:lnTo>
                  <a:lnTo>
                    <a:pt x="71" y="38"/>
                  </a:lnTo>
                  <a:lnTo>
                    <a:pt x="70" y="32"/>
                  </a:lnTo>
                  <a:lnTo>
                    <a:pt x="67" y="27"/>
                  </a:lnTo>
                  <a:lnTo>
                    <a:pt x="64" y="21"/>
                  </a:lnTo>
                  <a:lnTo>
                    <a:pt x="60" y="18"/>
                  </a:lnTo>
                  <a:lnTo>
                    <a:pt x="54" y="17"/>
                  </a:lnTo>
                  <a:lnTo>
                    <a:pt x="50" y="17"/>
                  </a:lnTo>
                  <a:lnTo>
                    <a:pt x="46" y="17"/>
                  </a:lnTo>
                  <a:lnTo>
                    <a:pt x="45" y="17"/>
                  </a:lnTo>
                  <a:lnTo>
                    <a:pt x="49" y="63"/>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Freeform 1346"/>
            <p:cNvSpPr>
              <a:spLocks/>
            </p:cNvSpPr>
            <p:nvPr/>
          </p:nvSpPr>
          <p:spPr bwMode="auto">
            <a:xfrm>
              <a:off x="-4125913" y="5835650"/>
              <a:ext cx="238125" cy="200025"/>
            </a:xfrm>
            <a:custGeom>
              <a:avLst/>
              <a:gdLst>
                <a:gd name="T0" fmla="*/ 0 w 150"/>
                <a:gd name="T1" fmla="*/ 9 h 126"/>
                <a:gd name="T2" fmla="*/ 24 w 150"/>
                <a:gd name="T3" fmla="*/ 1 h 126"/>
                <a:gd name="T4" fmla="*/ 54 w 150"/>
                <a:gd name="T5" fmla="*/ 16 h 126"/>
                <a:gd name="T6" fmla="*/ 68 w 150"/>
                <a:gd name="T7" fmla="*/ 58 h 126"/>
                <a:gd name="T8" fmla="*/ 78 w 150"/>
                <a:gd name="T9" fmla="*/ 79 h 126"/>
                <a:gd name="T10" fmla="*/ 96 w 150"/>
                <a:gd name="T11" fmla="*/ 25 h 126"/>
                <a:gd name="T12" fmla="*/ 127 w 150"/>
                <a:gd name="T13" fmla="*/ 0 h 126"/>
                <a:gd name="T14" fmla="*/ 149 w 150"/>
                <a:gd name="T15" fmla="*/ 8 h 126"/>
                <a:gd name="T16" fmla="*/ 139 w 150"/>
                <a:gd name="T17" fmla="*/ 18 h 126"/>
                <a:gd name="T18" fmla="*/ 139 w 150"/>
                <a:gd name="T19" fmla="*/ 18 h 126"/>
                <a:gd name="T20" fmla="*/ 140 w 150"/>
                <a:gd name="T21" fmla="*/ 108 h 126"/>
                <a:gd name="T22" fmla="*/ 150 w 150"/>
                <a:gd name="T23" fmla="*/ 116 h 126"/>
                <a:gd name="T24" fmla="*/ 139 w 150"/>
                <a:gd name="T25" fmla="*/ 125 h 126"/>
                <a:gd name="T26" fmla="*/ 114 w 150"/>
                <a:gd name="T27" fmla="*/ 125 h 126"/>
                <a:gd name="T28" fmla="*/ 100 w 150"/>
                <a:gd name="T29" fmla="*/ 116 h 126"/>
                <a:gd name="T30" fmla="*/ 111 w 150"/>
                <a:gd name="T31" fmla="*/ 108 h 126"/>
                <a:gd name="T32" fmla="*/ 111 w 150"/>
                <a:gd name="T33" fmla="*/ 107 h 126"/>
                <a:gd name="T34" fmla="*/ 110 w 150"/>
                <a:gd name="T35" fmla="*/ 43 h 126"/>
                <a:gd name="T36" fmla="*/ 97 w 150"/>
                <a:gd name="T37" fmla="*/ 73 h 126"/>
                <a:gd name="T38" fmla="*/ 79 w 150"/>
                <a:gd name="T39" fmla="*/ 118 h 126"/>
                <a:gd name="T40" fmla="*/ 72 w 150"/>
                <a:gd name="T41" fmla="*/ 118 h 126"/>
                <a:gd name="T42" fmla="*/ 63 w 150"/>
                <a:gd name="T43" fmla="*/ 118 h 126"/>
                <a:gd name="T44" fmla="*/ 44 w 150"/>
                <a:gd name="T45" fmla="*/ 72 h 126"/>
                <a:gd name="T46" fmla="*/ 32 w 150"/>
                <a:gd name="T47" fmla="*/ 41 h 126"/>
                <a:gd name="T48" fmla="*/ 31 w 150"/>
                <a:gd name="T49" fmla="*/ 108 h 126"/>
                <a:gd name="T50" fmla="*/ 44 w 150"/>
                <a:gd name="T51" fmla="*/ 118 h 126"/>
                <a:gd name="T52" fmla="*/ 32 w 150"/>
                <a:gd name="T53" fmla="*/ 126 h 126"/>
                <a:gd name="T54" fmla="*/ 10 w 150"/>
                <a:gd name="T55" fmla="*/ 126 h 126"/>
                <a:gd name="T56" fmla="*/ 0 w 150"/>
                <a:gd name="T57" fmla="*/ 118 h 126"/>
                <a:gd name="T58" fmla="*/ 10 w 150"/>
                <a:gd name="T59" fmla="*/ 110 h 126"/>
                <a:gd name="T60" fmla="*/ 11 w 150"/>
                <a:gd name="T61" fmla="*/ 79 h 126"/>
                <a:gd name="T62" fmla="*/ 11 w 150"/>
                <a:gd name="T63" fmla="*/ 1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0" h="126">
                  <a:moveTo>
                    <a:pt x="0" y="19"/>
                  </a:moveTo>
                  <a:lnTo>
                    <a:pt x="0" y="9"/>
                  </a:lnTo>
                  <a:lnTo>
                    <a:pt x="0" y="1"/>
                  </a:lnTo>
                  <a:lnTo>
                    <a:pt x="24" y="1"/>
                  </a:lnTo>
                  <a:lnTo>
                    <a:pt x="49" y="1"/>
                  </a:lnTo>
                  <a:lnTo>
                    <a:pt x="54" y="16"/>
                  </a:lnTo>
                  <a:lnTo>
                    <a:pt x="61" y="36"/>
                  </a:lnTo>
                  <a:lnTo>
                    <a:pt x="68" y="58"/>
                  </a:lnTo>
                  <a:lnTo>
                    <a:pt x="76" y="79"/>
                  </a:lnTo>
                  <a:lnTo>
                    <a:pt x="78" y="79"/>
                  </a:lnTo>
                  <a:lnTo>
                    <a:pt x="86" y="51"/>
                  </a:lnTo>
                  <a:lnTo>
                    <a:pt x="96" y="25"/>
                  </a:lnTo>
                  <a:lnTo>
                    <a:pt x="104" y="0"/>
                  </a:lnTo>
                  <a:lnTo>
                    <a:pt x="127" y="0"/>
                  </a:lnTo>
                  <a:lnTo>
                    <a:pt x="149" y="0"/>
                  </a:lnTo>
                  <a:lnTo>
                    <a:pt x="149" y="8"/>
                  </a:lnTo>
                  <a:lnTo>
                    <a:pt x="149" y="16"/>
                  </a:lnTo>
                  <a:lnTo>
                    <a:pt x="139" y="18"/>
                  </a:lnTo>
                  <a:lnTo>
                    <a:pt x="139" y="18"/>
                  </a:lnTo>
                  <a:lnTo>
                    <a:pt x="139" y="18"/>
                  </a:lnTo>
                  <a:lnTo>
                    <a:pt x="139" y="62"/>
                  </a:lnTo>
                  <a:lnTo>
                    <a:pt x="140" y="108"/>
                  </a:lnTo>
                  <a:lnTo>
                    <a:pt x="150" y="108"/>
                  </a:lnTo>
                  <a:lnTo>
                    <a:pt x="150" y="116"/>
                  </a:lnTo>
                  <a:lnTo>
                    <a:pt x="150" y="123"/>
                  </a:lnTo>
                  <a:lnTo>
                    <a:pt x="139" y="125"/>
                  </a:lnTo>
                  <a:lnTo>
                    <a:pt x="128" y="125"/>
                  </a:lnTo>
                  <a:lnTo>
                    <a:pt x="114" y="125"/>
                  </a:lnTo>
                  <a:lnTo>
                    <a:pt x="100" y="125"/>
                  </a:lnTo>
                  <a:lnTo>
                    <a:pt x="100" y="116"/>
                  </a:lnTo>
                  <a:lnTo>
                    <a:pt x="100" y="108"/>
                  </a:lnTo>
                  <a:lnTo>
                    <a:pt x="111" y="108"/>
                  </a:lnTo>
                  <a:lnTo>
                    <a:pt x="111" y="108"/>
                  </a:lnTo>
                  <a:lnTo>
                    <a:pt x="111" y="107"/>
                  </a:lnTo>
                  <a:lnTo>
                    <a:pt x="111" y="76"/>
                  </a:lnTo>
                  <a:lnTo>
                    <a:pt x="110" y="43"/>
                  </a:lnTo>
                  <a:lnTo>
                    <a:pt x="108" y="43"/>
                  </a:lnTo>
                  <a:lnTo>
                    <a:pt x="97" y="73"/>
                  </a:lnTo>
                  <a:lnTo>
                    <a:pt x="88" y="97"/>
                  </a:lnTo>
                  <a:lnTo>
                    <a:pt x="79" y="118"/>
                  </a:lnTo>
                  <a:lnTo>
                    <a:pt x="76" y="118"/>
                  </a:lnTo>
                  <a:lnTo>
                    <a:pt x="72" y="118"/>
                  </a:lnTo>
                  <a:lnTo>
                    <a:pt x="68" y="118"/>
                  </a:lnTo>
                  <a:lnTo>
                    <a:pt x="63" y="118"/>
                  </a:lnTo>
                  <a:lnTo>
                    <a:pt x="54" y="97"/>
                  </a:lnTo>
                  <a:lnTo>
                    <a:pt x="44" y="72"/>
                  </a:lnTo>
                  <a:lnTo>
                    <a:pt x="33" y="41"/>
                  </a:lnTo>
                  <a:lnTo>
                    <a:pt x="32" y="41"/>
                  </a:lnTo>
                  <a:lnTo>
                    <a:pt x="32" y="76"/>
                  </a:lnTo>
                  <a:lnTo>
                    <a:pt x="31" y="108"/>
                  </a:lnTo>
                  <a:lnTo>
                    <a:pt x="44" y="110"/>
                  </a:lnTo>
                  <a:lnTo>
                    <a:pt x="44" y="118"/>
                  </a:lnTo>
                  <a:lnTo>
                    <a:pt x="44" y="125"/>
                  </a:lnTo>
                  <a:lnTo>
                    <a:pt x="32" y="126"/>
                  </a:lnTo>
                  <a:lnTo>
                    <a:pt x="19" y="126"/>
                  </a:lnTo>
                  <a:lnTo>
                    <a:pt x="10" y="126"/>
                  </a:lnTo>
                  <a:lnTo>
                    <a:pt x="0" y="126"/>
                  </a:lnTo>
                  <a:lnTo>
                    <a:pt x="0" y="118"/>
                  </a:lnTo>
                  <a:lnTo>
                    <a:pt x="0" y="110"/>
                  </a:lnTo>
                  <a:lnTo>
                    <a:pt x="10" y="110"/>
                  </a:lnTo>
                  <a:lnTo>
                    <a:pt x="11" y="108"/>
                  </a:lnTo>
                  <a:lnTo>
                    <a:pt x="11" y="79"/>
                  </a:lnTo>
                  <a:lnTo>
                    <a:pt x="11" y="48"/>
                  </a:lnTo>
                  <a:lnTo>
                    <a:pt x="11" y="19"/>
                  </a:lnTo>
                  <a:lnTo>
                    <a:pt x="0" y="19"/>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1347"/>
            <p:cNvSpPr>
              <a:spLocks/>
            </p:cNvSpPr>
            <p:nvPr/>
          </p:nvSpPr>
          <p:spPr bwMode="auto">
            <a:xfrm>
              <a:off x="-3860800" y="5837238"/>
              <a:ext cx="157162" cy="207963"/>
            </a:xfrm>
            <a:custGeom>
              <a:avLst/>
              <a:gdLst>
                <a:gd name="T0" fmla="*/ 11 w 99"/>
                <a:gd name="T1" fmla="*/ 109 h 131"/>
                <a:gd name="T2" fmla="*/ 18 w 99"/>
                <a:gd name="T3" fmla="*/ 18 h 131"/>
                <a:gd name="T4" fmla="*/ 8 w 99"/>
                <a:gd name="T5" fmla="*/ 8 h 131"/>
                <a:gd name="T6" fmla="*/ 21 w 99"/>
                <a:gd name="T7" fmla="*/ 1 h 131"/>
                <a:gd name="T8" fmla="*/ 40 w 99"/>
                <a:gd name="T9" fmla="*/ 3 h 131"/>
                <a:gd name="T10" fmla="*/ 63 w 99"/>
                <a:gd name="T11" fmla="*/ 4 h 131"/>
                <a:gd name="T12" fmla="*/ 79 w 99"/>
                <a:gd name="T13" fmla="*/ 5 h 131"/>
                <a:gd name="T14" fmla="*/ 93 w 99"/>
                <a:gd name="T15" fmla="*/ 7 h 131"/>
                <a:gd name="T16" fmla="*/ 97 w 99"/>
                <a:gd name="T17" fmla="*/ 40 h 131"/>
                <a:gd name="T18" fmla="*/ 78 w 99"/>
                <a:gd name="T19" fmla="*/ 42 h 131"/>
                <a:gd name="T20" fmla="*/ 75 w 99"/>
                <a:gd name="T21" fmla="*/ 25 h 131"/>
                <a:gd name="T22" fmla="*/ 72 w 99"/>
                <a:gd name="T23" fmla="*/ 24 h 131"/>
                <a:gd name="T24" fmla="*/ 67 w 99"/>
                <a:gd name="T25" fmla="*/ 22 h 131"/>
                <a:gd name="T26" fmla="*/ 53 w 99"/>
                <a:gd name="T27" fmla="*/ 21 h 131"/>
                <a:gd name="T28" fmla="*/ 47 w 99"/>
                <a:gd name="T29" fmla="*/ 57 h 131"/>
                <a:gd name="T30" fmla="*/ 65 w 99"/>
                <a:gd name="T31" fmla="*/ 57 h 131"/>
                <a:gd name="T32" fmla="*/ 68 w 99"/>
                <a:gd name="T33" fmla="*/ 54 h 131"/>
                <a:gd name="T34" fmla="*/ 78 w 99"/>
                <a:gd name="T35" fmla="*/ 47 h 131"/>
                <a:gd name="T36" fmla="*/ 86 w 99"/>
                <a:gd name="T37" fmla="*/ 58 h 131"/>
                <a:gd name="T38" fmla="*/ 85 w 99"/>
                <a:gd name="T39" fmla="*/ 75 h 131"/>
                <a:gd name="T40" fmla="*/ 83 w 99"/>
                <a:gd name="T41" fmla="*/ 88 h 131"/>
                <a:gd name="T42" fmla="*/ 65 w 99"/>
                <a:gd name="T43" fmla="*/ 86 h 131"/>
                <a:gd name="T44" fmla="*/ 65 w 99"/>
                <a:gd name="T45" fmla="*/ 76 h 131"/>
                <a:gd name="T46" fmla="*/ 63 w 99"/>
                <a:gd name="T47" fmla="*/ 75 h 131"/>
                <a:gd name="T48" fmla="*/ 44 w 99"/>
                <a:gd name="T49" fmla="*/ 107 h 131"/>
                <a:gd name="T50" fmla="*/ 46 w 99"/>
                <a:gd name="T51" fmla="*/ 110 h 131"/>
                <a:gd name="T52" fmla="*/ 54 w 99"/>
                <a:gd name="T53" fmla="*/ 111 h 131"/>
                <a:gd name="T54" fmla="*/ 65 w 99"/>
                <a:gd name="T55" fmla="*/ 111 h 131"/>
                <a:gd name="T56" fmla="*/ 71 w 99"/>
                <a:gd name="T57" fmla="*/ 110 h 131"/>
                <a:gd name="T58" fmla="*/ 79 w 99"/>
                <a:gd name="T59" fmla="*/ 93 h 131"/>
                <a:gd name="T60" fmla="*/ 99 w 99"/>
                <a:gd name="T61" fmla="*/ 99 h 131"/>
                <a:gd name="T62" fmla="*/ 79 w 99"/>
                <a:gd name="T63" fmla="*/ 131 h 131"/>
                <a:gd name="T64" fmla="*/ 46 w 99"/>
                <a:gd name="T65" fmla="*/ 128 h 131"/>
                <a:gd name="T66" fmla="*/ 12 w 99"/>
                <a:gd name="T67" fmla="*/ 125 h 131"/>
                <a:gd name="T68" fmla="*/ 0 w 99"/>
                <a:gd name="T69" fmla="*/ 117 h 131"/>
                <a:gd name="T70" fmla="*/ 11 w 99"/>
                <a:gd name="T71" fmla="*/ 10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9" h="131">
                  <a:moveTo>
                    <a:pt x="11" y="109"/>
                  </a:moveTo>
                  <a:lnTo>
                    <a:pt x="11" y="109"/>
                  </a:lnTo>
                  <a:lnTo>
                    <a:pt x="12" y="109"/>
                  </a:lnTo>
                  <a:lnTo>
                    <a:pt x="18" y="18"/>
                  </a:lnTo>
                  <a:lnTo>
                    <a:pt x="7" y="17"/>
                  </a:lnTo>
                  <a:lnTo>
                    <a:pt x="8" y="8"/>
                  </a:lnTo>
                  <a:lnTo>
                    <a:pt x="8" y="0"/>
                  </a:lnTo>
                  <a:lnTo>
                    <a:pt x="21" y="1"/>
                  </a:lnTo>
                  <a:lnTo>
                    <a:pt x="33" y="3"/>
                  </a:lnTo>
                  <a:lnTo>
                    <a:pt x="40" y="3"/>
                  </a:lnTo>
                  <a:lnTo>
                    <a:pt x="51" y="4"/>
                  </a:lnTo>
                  <a:lnTo>
                    <a:pt x="63" y="4"/>
                  </a:lnTo>
                  <a:lnTo>
                    <a:pt x="72" y="5"/>
                  </a:lnTo>
                  <a:lnTo>
                    <a:pt x="79" y="5"/>
                  </a:lnTo>
                  <a:lnTo>
                    <a:pt x="86" y="5"/>
                  </a:lnTo>
                  <a:lnTo>
                    <a:pt x="93" y="7"/>
                  </a:lnTo>
                  <a:lnTo>
                    <a:pt x="97" y="7"/>
                  </a:lnTo>
                  <a:lnTo>
                    <a:pt x="97" y="40"/>
                  </a:lnTo>
                  <a:lnTo>
                    <a:pt x="88" y="42"/>
                  </a:lnTo>
                  <a:lnTo>
                    <a:pt x="78" y="42"/>
                  </a:lnTo>
                  <a:lnTo>
                    <a:pt x="76" y="26"/>
                  </a:lnTo>
                  <a:lnTo>
                    <a:pt x="75" y="25"/>
                  </a:lnTo>
                  <a:lnTo>
                    <a:pt x="75" y="24"/>
                  </a:lnTo>
                  <a:lnTo>
                    <a:pt x="72" y="24"/>
                  </a:lnTo>
                  <a:lnTo>
                    <a:pt x="70" y="22"/>
                  </a:lnTo>
                  <a:lnTo>
                    <a:pt x="67" y="22"/>
                  </a:lnTo>
                  <a:lnTo>
                    <a:pt x="60" y="21"/>
                  </a:lnTo>
                  <a:lnTo>
                    <a:pt x="53" y="21"/>
                  </a:lnTo>
                  <a:lnTo>
                    <a:pt x="50" y="21"/>
                  </a:lnTo>
                  <a:lnTo>
                    <a:pt x="47" y="57"/>
                  </a:lnTo>
                  <a:lnTo>
                    <a:pt x="57" y="57"/>
                  </a:lnTo>
                  <a:lnTo>
                    <a:pt x="65" y="57"/>
                  </a:lnTo>
                  <a:lnTo>
                    <a:pt x="67" y="57"/>
                  </a:lnTo>
                  <a:lnTo>
                    <a:pt x="68" y="54"/>
                  </a:lnTo>
                  <a:lnTo>
                    <a:pt x="70" y="47"/>
                  </a:lnTo>
                  <a:lnTo>
                    <a:pt x="78" y="47"/>
                  </a:lnTo>
                  <a:lnTo>
                    <a:pt x="88" y="49"/>
                  </a:lnTo>
                  <a:lnTo>
                    <a:pt x="86" y="58"/>
                  </a:lnTo>
                  <a:lnTo>
                    <a:pt x="85" y="68"/>
                  </a:lnTo>
                  <a:lnTo>
                    <a:pt x="85" y="75"/>
                  </a:lnTo>
                  <a:lnTo>
                    <a:pt x="85" y="82"/>
                  </a:lnTo>
                  <a:lnTo>
                    <a:pt x="83" y="88"/>
                  </a:lnTo>
                  <a:lnTo>
                    <a:pt x="75" y="88"/>
                  </a:lnTo>
                  <a:lnTo>
                    <a:pt x="65" y="86"/>
                  </a:lnTo>
                  <a:lnTo>
                    <a:pt x="65" y="79"/>
                  </a:lnTo>
                  <a:lnTo>
                    <a:pt x="65" y="76"/>
                  </a:lnTo>
                  <a:lnTo>
                    <a:pt x="64" y="75"/>
                  </a:lnTo>
                  <a:lnTo>
                    <a:pt x="63" y="75"/>
                  </a:lnTo>
                  <a:lnTo>
                    <a:pt x="47" y="72"/>
                  </a:lnTo>
                  <a:lnTo>
                    <a:pt x="44" y="107"/>
                  </a:lnTo>
                  <a:lnTo>
                    <a:pt x="44" y="109"/>
                  </a:lnTo>
                  <a:lnTo>
                    <a:pt x="46" y="110"/>
                  </a:lnTo>
                  <a:lnTo>
                    <a:pt x="49" y="111"/>
                  </a:lnTo>
                  <a:lnTo>
                    <a:pt x="54" y="111"/>
                  </a:lnTo>
                  <a:lnTo>
                    <a:pt x="61" y="113"/>
                  </a:lnTo>
                  <a:lnTo>
                    <a:pt x="65" y="111"/>
                  </a:lnTo>
                  <a:lnTo>
                    <a:pt x="70" y="111"/>
                  </a:lnTo>
                  <a:lnTo>
                    <a:pt x="71" y="110"/>
                  </a:lnTo>
                  <a:lnTo>
                    <a:pt x="74" y="109"/>
                  </a:lnTo>
                  <a:lnTo>
                    <a:pt x="79" y="93"/>
                  </a:lnTo>
                  <a:lnTo>
                    <a:pt x="89" y="96"/>
                  </a:lnTo>
                  <a:lnTo>
                    <a:pt x="99" y="99"/>
                  </a:lnTo>
                  <a:lnTo>
                    <a:pt x="89" y="131"/>
                  </a:lnTo>
                  <a:lnTo>
                    <a:pt x="79" y="131"/>
                  </a:lnTo>
                  <a:lnTo>
                    <a:pt x="64" y="129"/>
                  </a:lnTo>
                  <a:lnTo>
                    <a:pt x="46" y="128"/>
                  </a:lnTo>
                  <a:lnTo>
                    <a:pt x="26" y="127"/>
                  </a:lnTo>
                  <a:lnTo>
                    <a:pt x="12" y="125"/>
                  </a:lnTo>
                  <a:lnTo>
                    <a:pt x="0" y="125"/>
                  </a:lnTo>
                  <a:lnTo>
                    <a:pt x="0" y="117"/>
                  </a:lnTo>
                  <a:lnTo>
                    <a:pt x="1" y="109"/>
                  </a:lnTo>
                  <a:lnTo>
                    <a:pt x="11" y="109"/>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Freeform 1348"/>
            <p:cNvSpPr>
              <a:spLocks noEditPoints="1"/>
            </p:cNvSpPr>
            <p:nvPr/>
          </p:nvSpPr>
          <p:spPr bwMode="auto">
            <a:xfrm>
              <a:off x="-3686175" y="5853113"/>
              <a:ext cx="180975" cy="220663"/>
            </a:xfrm>
            <a:custGeom>
              <a:avLst/>
              <a:gdLst>
                <a:gd name="T0" fmla="*/ 18 w 114"/>
                <a:gd name="T1" fmla="*/ 0 h 139"/>
                <a:gd name="T2" fmla="*/ 63 w 114"/>
                <a:gd name="T3" fmla="*/ 7 h 139"/>
                <a:gd name="T4" fmla="*/ 81 w 114"/>
                <a:gd name="T5" fmla="*/ 9 h 139"/>
                <a:gd name="T6" fmla="*/ 100 w 114"/>
                <a:gd name="T7" fmla="*/ 19 h 139"/>
                <a:gd name="T8" fmla="*/ 111 w 114"/>
                <a:gd name="T9" fmla="*/ 37 h 139"/>
                <a:gd name="T10" fmla="*/ 107 w 114"/>
                <a:gd name="T11" fmla="*/ 61 h 139"/>
                <a:gd name="T12" fmla="*/ 83 w 114"/>
                <a:gd name="T13" fmla="*/ 76 h 139"/>
                <a:gd name="T14" fmla="*/ 90 w 114"/>
                <a:gd name="T15" fmla="*/ 85 h 139"/>
                <a:gd name="T16" fmla="*/ 100 w 114"/>
                <a:gd name="T17" fmla="*/ 114 h 139"/>
                <a:gd name="T18" fmla="*/ 103 w 114"/>
                <a:gd name="T19" fmla="*/ 119 h 139"/>
                <a:gd name="T20" fmla="*/ 114 w 114"/>
                <a:gd name="T21" fmla="*/ 124 h 139"/>
                <a:gd name="T22" fmla="*/ 107 w 114"/>
                <a:gd name="T23" fmla="*/ 139 h 139"/>
                <a:gd name="T24" fmla="*/ 97 w 114"/>
                <a:gd name="T25" fmla="*/ 138 h 139"/>
                <a:gd name="T26" fmla="*/ 81 w 114"/>
                <a:gd name="T27" fmla="*/ 135 h 139"/>
                <a:gd name="T28" fmla="*/ 71 w 114"/>
                <a:gd name="T29" fmla="*/ 125 h 139"/>
                <a:gd name="T30" fmla="*/ 64 w 114"/>
                <a:gd name="T31" fmla="*/ 101 h 139"/>
                <a:gd name="T32" fmla="*/ 60 w 114"/>
                <a:gd name="T33" fmla="*/ 87 h 139"/>
                <a:gd name="T34" fmla="*/ 56 w 114"/>
                <a:gd name="T35" fmla="*/ 83 h 139"/>
                <a:gd name="T36" fmla="*/ 50 w 114"/>
                <a:gd name="T37" fmla="*/ 82 h 139"/>
                <a:gd name="T38" fmla="*/ 44 w 114"/>
                <a:gd name="T39" fmla="*/ 112 h 139"/>
                <a:gd name="T40" fmla="*/ 51 w 114"/>
                <a:gd name="T41" fmla="*/ 131 h 139"/>
                <a:gd name="T42" fmla="*/ 25 w 114"/>
                <a:gd name="T43" fmla="*/ 126 h 139"/>
                <a:gd name="T44" fmla="*/ 0 w 114"/>
                <a:gd name="T45" fmla="*/ 124 h 139"/>
                <a:gd name="T46" fmla="*/ 12 w 114"/>
                <a:gd name="T47" fmla="*/ 108 h 139"/>
                <a:gd name="T48" fmla="*/ 12 w 114"/>
                <a:gd name="T49" fmla="*/ 108 h 139"/>
                <a:gd name="T50" fmla="*/ 15 w 114"/>
                <a:gd name="T51" fmla="*/ 16 h 139"/>
                <a:gd name="T52" fmla="*/ 53 w 114"/>
                <a:gd name="T53" fmla="*/ 66 h 139"/>
                <a:gd name="T54" fmla="*/ 67 w 114"/>
                <a:gd name="T55" fmla="*/ 66 h 139"/>
                <a:gd name="T56" fmla="*/ 79 w 114"/>
                <a:gd name="T57" fmla="*/ 48 h 139"/>
                <a:gd name="T58" fmla="*/ 72 w 114"/>
                <a:gd name="T59" fmla="*/ 26 h 139"/>
                <a:gd name="T60" fmla="*/ 61 w 114"/>
                <a:gd name="T61" fmla="*/ 22 h 139"/>
                <a:gd name="T62" fmla="*/ 57 w 114"/>
                <a:gd name="T63" fmla="*/ 2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39">
                  <a:moveTo>
                    <a:pt x="15" y="16"/>
                  </a:moveTo>
                  <a:lnTo>
                    <a:pt x="18" y="0"/>
                  </a:lnTo>
                  <a:lnTo>
                    <a:pt x="39" y="2"/>
                  </a:lnTo>
                  <a:lnTo>
                    <a:pt x="63" y="7"/>
                  </a:lnTo>
                  <a:lnTo>
                    <a:pt x="72" y="8"/>
                  </a:lnTo>
                  <a:lnTo>
                    <a:pt x="81" y="9"/>
                  </a:lnTo>
                  <a:lnTo>
                    <a:pt x="89" y="12"/>
                  </a:lnTo>
                  <a:lnTo>
                    <a:pt x="100" y="19"/>
                  </a:lnTo>
                  <a:lnTo>
                    <a:pt x="107" y="28"/>
                  </a:lnTo>
                  <a:lnTo>
                    <a:pt x="111" y="37"/>
                  </a:lnTo>
                  <a:lnTo>
                    <a:pt x="113" y="47"/>
                  </a:lnTo>
                  <a:lnTo>
                    <a:pt x="107" y="61"/>
                  </a:lnTo>
                  <a:lnTo>
                    <a:pt x="97" y="71"/>
                  </a:lnTo>
                  <a:lnTo>
                    <a:pt x="83" y="76"/>
                  </a:lnTo>
                  <a:lnTo>
                    <a:pt x="83" y="78"/>
                  </a:lnTo>
                  <a:lnTo>
                    <a:pt x="90" y="85"/>
                  </a:lnTo>
                  <a:lnTo>
                    <a:pt x="96" y="97"/>
                  </a:lnTo>
                  <a:lnTo>
                    <a:pt x="100" y="114"/>
                  </a:lnTo>
                  <a:lnTo>
                    <a:pt x="101" y="118"/>
                  </a:lnTo>
                  <a:lnTo>
                    <a:pt x="103" y="119"/>
                  </a:lnTo>
                  <a:lnTo>
                    <a:pt x="106" y="121"/>
                  </a:lnTo>
                  <a:lnTo>
                    <a:pt x="114" y="124"/>
                  </a:lnTo>
                  <a:lnTo>
                    <a:pt x="111" y="139"/>
                  </a:lnTo>
                  <a:lnTo>
                    <a:pt x="107" y="139"/>
                  </a:lnTo>
                  <a:lnTo>
                    <a:pt x="103" y="138"/>
                  </a:lnTo>
                  <a:lnTo>
                    <a:pt x="97" y="138"/>
                  </a:lnTo>
                  <a:lnTo>
                    <a:pt x="90" y="136"/>
                  </a:lnTo>
                  <a:lnTo>
                    <a:pt x="81" y="135"/>
                  </a:lnTo>
                  <a:lnTo>
                    <a:pt x="74" y="135"/>
                  </a:lnTo>
                  <a:lnTo>
                    <a:pt x="71" y="125"/>
                  </a:lnTo>
                  <a:lnTo>
                    <a:pt x="68" y="114"/>
                  </a:lnTo>
                  <a:lnTo>
                    <a:pt x="64" y="101"/>
                  </a:lnTo>
                  <a:lnTo>
                    <a:pt x="63" y="92"/>
                  </a:lnTo>
                  <a:lnTo>
                    <a:pt x="60" y="87"/>
                  </a:lnTo>
                  <a:lnTo>
                    <a:pt x="58" y="85"/>
                  </a:lnTo>
                  <a:lnTo>
                    <a:pt x="56" y="83"/>
                  </a:lnTo>
                  <a:lnTo>
                    <a:pt x="53" y="82"/>
                  </a:lnTo>
                  <a:lnTo>
                    <a:pt x="50" y="82"/>
                  </a:lnTo>
                  <a:lnTo>
                    <a:pt x="49" y="82"/>
                  </a:lnTo>
                  <a:lnTo>
                    <a:pt x="44" y="112"/>
                  </a:lnTo>
                  <a:lnTo>
                    <a:pt x="54" y="115"/>
                  </a:lnTo>
                  <a:lnTo>
                    <a:pt x="51" y="131"/>
                  </a:lnTo>
                  <a:lnTo>
                    <a:pt x="39" y="129"/>
                  </a:lnTo>
                  <a:lnTo>
                    <a:pt x="25" y="126"/>
                  </a:lnTo>
                  <a:lnTo>
                    <a:pt x="12" y="125"/>
                  </a:lnTo>
                  <a:lnTo>
                    <a:pt x="0" y="124"/>
                  </a:lnTo>
                  <a:lnTo>
                    <a:pt x="3" y="107"/>
                  </a:lnTo>
                  <a:lnTo>
                    <a:pt x="12" y="108"/>
                  </a:lnTo>
                  <a:lnTo>
                    <a:pt x="12" y="108"/>
                  </a:lnTo>
                  <a:lnTo>
                    <a:pt x="12" y="108"/>
                  </a:lnTo>
                  <a:lnTo>
                    <a:pt x="26" y="18"/>
                  </a:lnTo>
                  <a:lnTo>
                    <a:pt x="15" y="16"/>
                  </a:lnTo>
                  <a:close/>
                  <a:moveTo>
                    <a:pt x="50" y="66"/>
                  </a:moveTo>
                  <a:lnTo>
                    <a:pt x="53" y="66"/>
                  </a:lnTo>
                  <a:lnTo>
                    <a:pt x="56" y="66"/>
                  </a:lnTo>
                  <a:lnTo>
                    <a:pt x="67" y="66"/>
                  </a:lnTo>
                  <a:lnTo>
                    <a:pt x="75" y="60"/>
                  </a:lnTo>
                  <a:lnTo>
                    <a:pt x="79" y="48"/>
                  </a:lnTo>
                  <a:lnTo>
                    <a:pt x="78" y="36"/>
                  </a:lnTo>
                  <a:lnTo>
                    <a:pt x="72" y="26"/>
                  </a:lnTo>
                  <a:lnTo>
                    <a:pt x="64" y="22"/>
                  </a:lnTo>
                  <a:lnTo>
                    <a:pt x="61" y="22"/>
                  </a:lnTo>
                  <a:lnTo>
                    <a:pt x="58" y="22"/>
                  </a:lnTo>
                  <a:lnTo>
                    <a:pt x="57" y="22"/>
                  </a:lnTo>
                  <a:lnTo>
                    <a:pt x="50" y="66"/>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1349"/>
            <p:cNvSpPr>
              <a:spLocks/>
            </p:cNvSpPr>
            <p:nvPr/>
          </p:nvSpPr>
          <p:spPr bwMode="auto">
            <a:xfrm>
              <a:off x="-3487738" y="5897563"/>
              <a:ext cx="163512" cy="198438"/>
            </a:xfrm>
            <a:custGeom>
              <a:avLst/>
              <a:gdLst>
                <a:gd name="T0" fmla="*/ 25 w 103"/>
                <a:gd name="T1" fmla="*/ 98 h 125"/>
                <a:gd name="T2" fmla="*/ 29 w 103"/>
                <a:gd name="T3" fmla="*/ 103 h 125"/>
                <a:gd name="T4" fmla="*/ 38 w 103"/>
                <a:gd name="T5" fmla="*/ 105 h 125"/>
                <a:gd name="T6" fmla="*/ 47 w 103"/>
                <a:gd name="T7" fmla="*/ 107 h 125"/>
                <a:gd name="T8" fmla="*/ 54 w 103"/>
                <a:gd name="T9" fmla="*/ 103 h 125"/>
                <a:gd name="T10" fmla="*/ 57 w 103"/>
                <a:gd name="T11" fmla="*/ 96 h 125"/>
                <a:gd name="T12" fmla="*/ 57 w 103"/>
                <a:gd name="T13" fmla="*/ 89 h 125"/>
                <a:gd name="T14" fmla="*/ 53 w 103"/>
                <a:gd name="T15" fmla="*/ 82 h 125"/>
                <a:gd name="T16" fmla="*/ 42 w 103"/>
                <a:gd name="T17" fmla="*/ 75 h 125"/>
                <a:gd name="T18" fmla="*/ 22 w 103"/>
                <a:gd name="T19" fmla="*/ 55 h 125"/>
                <a:gd name="T20" fmla="*/ 17 w 103"/>
                <a:gd name="T21" fmla="*/ 30 h 125"/>
                <a:gd name="T22" fmla="*/ 28 w 103"/>
                <a:gd name="T23" fmla="*/ 12 h 125"/>
                <a:gd name="T24" fmla="*/ 47 w 103"/>
                <a:gd name="T25" fmla="*/ 1 h 125"/>
                <a:gd name="T26" fmla="*/ 78 w 103"/>
                <a:gd name="T27" fmla="*/ 2 h 125"/>
                <a:gd name="T28" fmla="*/ 103 w 103"/>
                <a:gd name="T29" fmla="*/ 12 h 125"/>
                <a:gd name="T30" fmla="*/ 88 w 103"/>
                <a:gd name="T31" fmla="*/ 45 h 125"/>
                <a:gd name="T32" fmla="*/ 78 w 103"/>
                <a:gd name="T33" fmla="*/ 26 h 125"/>
                <a:gd name="T34" fmla="*/ 75 w 103"/>
                <a:gd name="T35" fmla="*/ 22 h 125"/>
                <a:gd name="T36" fmla="*/ 68 w 103"/>
                <a:gd name="T37" fmla="*/ 19 h 125"/>
                <a:gd name="T38" fmla="*/ 57 w 103"/>
                <a:gd name="T39" fmla="*/ 20 h 125"/>
                <a:gd name="T40" fmla="*/ 52 w 103"/>
                <a:gd name="T41" fmla="*/ 23 h 125"/>
                <a:gd name="T42" fmla="*/ 49 w 103"/>
                <a:gd name="T43" fmla="*/ 30 h 125"/>
                <a:gd name="T44" fmla="*/ 49 w 103"/>
                <a:gd name="T45" fmla="*/ 37 h 125"/>
                <a:gd name="T46" fmla="*/ 53 w 103"/>
                <a:gd name="T47" fmla="*/ 41 h 125"/>
                <a:gd name="T48" fmla="*/ 60 w 103"/>
                <a:gd name="T49" fmla="*/ 48 h 125"/>
                <a:gd name="T50" fmla="*/ 79 w 103"/>
                <a:gd name="T51" fmla="*/ 61 h 125"/>
                <a:gd name="T52" fmla="*/ 91 w 103"/>
                <a:gd name="T53" fmla="*/ 82 h 125"/>
                <a:gd name="T54" fmla="*/ 86 w 103"/>
                <a:gd name="T55" fmla="*/ 105 h 125"/>
                <a:gd name="T56" fmla="*/ 70 w 103"/>
                <a:gd name="T57" fmla="*/ 121 h 125"/>
                <a:gd name="T58" fmla="*/ 45 w 103"/>
                <a:gd name="T59" fmla="*/ 125 h 125"/>
                <a:gd name="T60" fmla="*/ 14 w 103"/>
                <a:gd name="T61" fmla="*/ 118 h 125"/>
                <a:gd name="T62" fmla="*/ 3 w 103"/>
                <a:gd name="T63" fmla="*/ 76 h 125"/>
                <a:gd name="T64" fmla="*/ 24 w 103"/>
                <a:gd name="T65" fmla="*/ 7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3" h="125">
                  <a:moveTo>
                    <a:pt x="25" y="97"/>
                  </a:moveTo>
                  <a:lnTo>
                    <a:pt x="25" y="98"/>
                  </a:lnTo>
                  <a:lnTo>
                    <a:pt x="25" y="100"/>
                  </a:lnTo>
                  <a:lnTo>
                    <a:pt x="29" y="103"/>
                  </a:lnTo>
                  <a:lnTo>
                    <a:pt x="32" y="104"/>
                  </a:lnTo>
                  <a:lnTo>
                    <a:pt x="38" y="105"/>
                  </a:lnTo>
                  <a:lnTo>
                    <a:pt x="42" y="107"/>
                  </a:lnTo>
                  <a:lnTo>
                    <a:pt x="47" y="107"/>
                  </a:lnTo>
                  <a:lnTo>
                    <a:pt x="52" y="105"/>
                  </a:lnTo>
                  <a:lnTo>
                    <a:pt x="54" y="103"/>
                  </a:lnTo>
                  <a:lnTo>
                    <a:pt x="56" y="100"/>
                  </a:lnTo>
                  <a:lnTo>
                    <a:pt x="57" y="96"/>
                  </a:lnTo>
                  <a:lnTo>
                    <a:pt x="59" y="91"/>
                  </a:lnTo>
                  <a:lnTo>
                    <a:pt x="57" y="89"/>
                  </a:lnTo>
                  <a:lnTo>
                    <a:pt x="56" y="84"/>
                  </a:lnTo>
                  <a:lnTo>
                    <a:pt x="53" y="82"/>
                  </a:lnTo>
                  <a:lnTo>
                    <a:pt x="49" y="79"/>
                  </a:lnTo>
                  <a:lnTo>
                    <a:pt x="42" y="75"/>
                  </a:lnTo>
                  <a:lnTo>
                    <a:pt x="31" y="66"/>
                  </a:lnTo>
                  <a:lnTo>
                    <a:pt x="22" y="55"/>
                  </a:lnTo>
                  <a:lnTo>
                    <a:pt x="17" y="44"/>
                  </a:lnTo>
                  <a:lnTo>
                    <a:pt x="17" y="30"/>
                  </a:lnTo>
                  <a:lnTo>
                    <a:pt x="21" y="20"/>
                  </a:lnTo>
                  <a:lnTo>
                    <a:pt x="28" y="12"/>
                  </a:lnTo>
                  <a:lnTo>
                    <a:pt x="36" y="5"/>
                  </a:lnTo>
                  <a:lnTo>
                    <a:pt x="47" y="1"/>
                  </a:lnTo>
                  <a:lnTo>
                    <a:pt x="61" y="0"/>
                  </a:lnTo>
                  <a:lnTo>
                    <a:pt x="78" y="2"/>
                  </a:lnTo>
                  <a:lnTo>
                    <a:pt x="93" y="6"/>
                  </a:lnTo>
                  <a:lnTo>
                    <a:pt x="103" y="12"/>
                  </a:lnTo>
                  <a:lnTo>
                    <a:pt x="98" y="47"/>
                  </a:lnTo>
                  <a:lnTo>
                    <a:pt x="88" y="45"/>
                  </a:lnTo>
                  <a:lnTo>
                    <a:pt x="78" y="44"/>
                  </a:lnTo>
                  <a:lnTo>
                    <a:pt x="78" y="26"/>
                  </a:lnTo>
                  <a:lnTo>
                    <a:pt x="77" y="25"/>
                  </a:lnTo>
                  <a:lnTo>
                    <a:pt x="75" y="22"/>
                  </a:lnTo>
                  <a:lnTo>
                    <a:pt x="73" y="20"/>
                  </a:lnTo>
                  <a:lnTo>
                    <a:pt x="68" y="19"/>
                  </a:lnTo>
                  <a:lnTo>
                    <a:pt x="63" y="19"/>
                  </a:lnTo>
                  <a:lnTo>
                    <a:pt x="57" y="20"/>
                  </a:lnTo>
                  <a:lnTo>
                    <a:pt x="54" y="22"/>
                  </a:lnTo>
                  <a:lnTo>
                    <a:pt x="52" y="23"/>
                  </a:lnTo>
                  <a:lnTo>
                    <a:pt x="50" y="26"/>
                  </a:lnTo>
                  <a:lnTo>
                    <a:pt x="49" y="30"/>
                  </a:lnTo>
                  <a:lnTo>
                    <a:pt x="49" y="33"/>
                  </a:lnTo>
                  <a:lnTo>
                    <a:pt x="49" y="37"/>
                  </a:lnTo>
                  <a:lnTo>
                    <a:pt x="50" y="40"/>
                  </a:lnTo>
                  <a:lnTo>
                    <a:pt x="53" y="41"/>
                  </a:lnTo>
                  <a:lnTo>
                    <a:pt x="56" y="44"/>
                  </a:lnTo>
                  <a:lnTo>
                    <a:pt x="60" y="48"/>
                  </a:lnTo>
                  <a:lnTo>
                    <a:pt x="67" y="52"/>
                  </a:lnTo>
                  <a:lnTo>
                    <a:pt x="79" y="61"/>
                  </a:lnTo>
                  <a:lnTo>
                    <a:pt x="86" y="71"/>
                  </a:lnTo>
                  <a:lnTo>
                    <a:pt x="91" y="82"/>
                  </a:lnTo>
                  <a:lnTo>
                    <a:pt x="91" y="94"/>
                  </a:lnTo>
                  <a:lnTo>
                    <a:pt x="86" y="105"/>
                  </a:lnTo>
                  <a:lnTo>
                    <a:pt x="79" y="114"/>
                  </a:lnTo>
                  <a:lnTo>
                    <a:pt x="70" y="121"/>
                  </a:lnTo>
                  <a:lnTo>
                    <a:pt x="59" y="125"/>
                  </a:lnTo>
                  <a:lnTo>
                    <a:pt x="45" y="125"/>
                  </a:lnTo>
                  <a:lnTo>
                    <a:pt x="28" y="122"/>
                  </a:lnTo>
                  <a:lnTo>
                    <a:pt x="14" y="118"/>
                  </a:lnTo>
                  <a:lnTo>
                    <a:pt x="0" y="112"/>
                  </a:lnTo>
                  <a:lnTo>
                    <a:pt x="3" y="76"/>
                  </a:lnTo>
                  <a:lnTo>
                    <a:pt x="14" y="77"/>
                  </a:lnTo>
                  <a:lnTo>
                    <a:pt x="24" y="77"/>
                  </a:lnTo>
                  <a:lnTo>
                    <a:pt x="25" y="97"/>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1350"/>
            <p:cNvSpPr>
              <a:spLocks/>
            </p:cNvSpPr>
            <p:nvPr/>
          </p:nvSpPr>
          <p:spPr bwMode="auto">
            <a:xfrm>
              <a:off x="-3297238" y="5918200"/>
              <a:ext cx="74612" cy="95250"/>
            </a:xfrm>
            <a:custGeom>
              <a:avLst/>
              <a:gdLst>
                <a:gd name="T0" fmla="*/ 46 w 47"/>
                <a:gd name="T1" fmla="*/ 27 h 60"/>
                <a:gd name="T2" fmla="*/ 37 w 47"/>
                <a:gd name="T3" fmla="*/ 42 h 60"/>
                <a:gd name="T4" fmla="*/ 24 w 47"/>
                <a:gd name="T5" fmla="*/ 55 h 60"/>
                <a:gd name="T6" fmla="*/ 5 w 47"/>
                <a:gd name="T7" fmla="*/ 60 h 60"/>
                <a:gd name="T8" fmla="*/ 3 w 47"/>
                <a:gd name="T9" fmla="*/ 55 h 60"/>
                <a:gd name="T10" fmla="*/ 0 w 47"/>
                <a:gd name="T11" fmla="*/ 49 h 60"/>
                <a:gd name="T12" fmla="*/ 8 w 47"/>
                <a:gd name="T13" fmla="*/ 45 h 60"/>
                <a:gd name="T14" fmla="*/ 14 w 47"/>
                <a:gd name="T15" fmla="*/ 42 h 60"/>
                <a:gd name="T16" fmla="*/ 17 w 47"/>
                <a:gd name="T17" fmla="*/ 38 h 60"/>
                <a:gd name="T18" fmla="*/ 19 w 47"/>
                <a:gd name="T19" fmla="*/ 35 h 60"/>
                <a:gd name="T20" fmla="*/ 21 w 47"/>
                <a:gd name="T21" fmla="*/ 31 h 60"/>
                <a:gd name="T22" fmla="*/ 21 w 47"/>
                <a:gd name="T23" fmla="*/ 27 h 60"/>
                <a:gd name="T24" fmla="*/ 21 w 47"/>
                <a:gd name="T25" fmla="*/ 24 h 60"/>
                <a:gd name="T26" fmla="*/ 18 w 47"/>
                <a:gd name="T27" fmla="*/ 21 h 60"/>
                <a:gd name="T28" fmla="*/ 15 w 47"/>
                <a:gd name="T29" fmla="*/ 19 h 60"/>
                <a:gd name="T30" fmla="*/ 12 w 47"/>
                <a:gd name="T31" fmla="*/ 16 h 60"/>
                <a:gd name="T32" fmla="*/ 14 w 47"/>
                <a:gd name="T33" fmla="*/ 10 h 60"/>
                <a:gd name="T34" fmla="*/ 17 w 47"/>
                <a:gd name="T35" fmla="*/ 6 h 60"/>
                <a:gd name="T36" fmla="*/ 21 w 47"/>
                <a:gd name="T37" fmla="*/ 3 h 60"/>
                <a:gd name="T38" fmla="*/ 25 w 47"/>
                <a:gd name="T39" fmla="*/ 2 h 60"/>
                <a:gd name="T40" fmla="*/ 29 w 47"/>
                <a:gd name="T41" fmla="*/ 0 h 60"/>
                <a:gd name="T42" fmla="*/ 35 w 47"/>
                <a:gd name="T43" fmla="*/ 0 h 60"/>
                <a:gd name="T44" fmla="*/ 42 w 47"/>
                <a:gd name="T45" fmla="*/ 6 h 60"/>
                <a:gd name="T46" fmla="*/ 47 w 47"/>
                <a:gd name="T47" fmla="*/ 16 h 60"/>
                <a:gd name="T48" fmla="*/ 46 w 47"/>
                <a:gd name="T49" fmla="*/ 27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0">
                  <a:moveTo>
                    <a:pt x="46" y="27"/>
                  </a:moveTo>
                  <a:lnTo>
                    <a:pt x="37" y="42"/>
                  </a:lnTo>
                  <a:lnTo>
                    <a:pt x="24" y="55"/>
                  </a:lnTo>
                  <a:lnTo>
                    <a:pt x="5" y="60"/>
                  </a:lnTo>
                  <a:lnTo>
                    <a:pt x="3" y="55"/>
                  </a:lnTo>
                  <a:lnTo>
                    <a:pt x="0" y="49"/>
                  </a:lnTo>
                  <a:lnTo>
                    <a:pt x="8" y="45"/>
                  </a:lnTo>
                  <a:lnTo>
                    <a:pt x="14" y="42"/>
                  </a:lnTo>
                  <a:lnTo>
                    <a:pt x="17" y="38"/>
                  </a:lnTo>
                  <a:lnTo>
                    <a:pt x="19" y="35"/>
                  </a:lnTo>
                  <a:lnTo>
                    <a:pt x="21" y="31"/>
                  </a:lnTo>
                  <a:lnTo>
                    <a:pt x="21" y="27"/>
                  </a:lnTo>
                  <a:lnTo>
                    <a:pt x="21" y="24"/>
                  </a:lnTo>
                  <a:lnTo>
                    <a:pt x="18" y="21"/>
                  </a:lnTo>
                  <a:lnTo>
                    <a:pt x="15" y="19"/>
                  </a:lnTo>
                  <a:lnTo>
                    <a:pt x="12" y="16"/>
                  </a:lnTo>
                  <a:lnTo>
                    <a:pt x="14" y="10"/>
                  </a:lnTo>
                  <a:lnTo>
                    <a:pt x="17" y="6"/>
                  </a:lnTo>
                  <a:lnTo>
                    <a:pt x="21" y="3"/>
                  </a:lnTo>
                  <a:lnTo>
                    <a:pt x="25" y="2"/>
                  </a:lnTo>
                  <a:lnTo>
                    <a:pt x="29" y="0"/>
                  </a:lnTo>
                  <a:lnTo>
                    <a:pt x="35" y="0"/>
                  </a:lnTo>
                  <a:lnTo>
                    <a:pt x="42" y="6"/>
                  </a:lnTo>
                  <a:lnTo>
                    <a:pt x="47" y="16"/>
                  </a:lnTo>
                  <a:lnTo>
                    <a:pt x="46" y="27"/>
                  </a:lnTo>
                  <a:close/>
                </a:path>
              </a:pathLst>
            </a:custGeom>
            <a:solidFill>
              <a:srgbClr val="F8FBFB"/>
            </a:solidFill>
            <a:ln w="0">
              <a:solidFill>
                <a:srgbClr val="F8FBFB"/>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318" name="Freeform 1707"/>
          <p:cNvSpPr>
            <a:spLocks/>
          </p:cNvSpPr>
          <p:nvPr/>
        </p:nvSpPr>
        <p:spPr bwMode="auto">
          <a:xfrm>
            <a:off x="-6497638" y="61914"/>
            <a:ext cx="15875" cy="123825"/>
          </a:xfrm>
          <a:custGeom>
            <a:avLst/>
            <a:gdLst>
              <a:gd name="T0" fmla="*/ 10 w 10"/>
              <a:gd name="T1" fmla="*/ 74 h 78"/>
              <a:gd name="T2" fmla="*/ 5 w 10"/>
              <a:gd name="T3" fmla="*/ 78 h 78"/>
              <a:gd name="T4" fmla="*/ 0 w 10"/>
              <a:gd name="T5" fmla="*/ 74 h 78"/>
              <a:gd name="T6" fmla="*/ 0 w 10"/>
              <a:gd name="T7" fmla="*/ 0 h 78"/>
              <a:gd name="T8" fmla="*/ 10 w 10"/>
              <a:gd name="T9" fmla="*/ 0 h 78"/>
              <a:gd name="T10" fmla="*/ 10 w 10"/>
              <a:gd name="T11" fmla="*/ 74 h 78"/>
            </a:gdLst>
            <a:ahLst/>
            <a:cxnLst>
              <a:cxn ang="0">
                <a:pos x="T0" y="T1"/>
              </a:cxn>
              <a:cxn ang="0">
                <a:pos x="T2" y="T3"/>
              </a:cxn>
              <a:cxn ang="0">
                <a:pos x="T4" y="T5"/>
              </a:cxn>
              <a:cxn ang="0">
                <a:pos x="T6" y="T7"/>
              </a:cxn>
              <a:cxn ang="0">
                <a:pos x="T8" y="T9"/>
              </a:cxn>
              <a:cxn ang="0">
                <a:pos x="T10" y="T11"/>
              </a:cxn>
            </a:cxnLst>
            <a:rect l="0" t="0" r="r" b="b"/>
            <a:pathLst>
              <a:path w="10" h="78">
                <a:moveTo>
                  <a:pt x="10" y="74"/>
                </a:moveTo>
                <a:lnTo>
                  <a:pt x="5" y="78"/>
                </a:lnTo>
                <a:lnTo>
                  <a:pt x="0" y="74"/>
                </a:lnTo>
                <a:lnTo>
                  <a:pt x="0" y="0"/>
                </a:lnTo>
                <a:lnTo>
                  <a:pt x="10" y="0"/>
                </a:lnTo>
                <a:lnTo>
                  <a:pt x="10" y="7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9" name="Freeform 1708"/>
          <p:cNvSpPr>
            <a:spLocks/>
          </p:cNvSpPr>
          <p:nvPr/>
        </p:nvSpPr>
        <p:spPr bwMode="auto">
          <a:xfrm>
            <a:off x="-6608763" y="320675"/>
            <a:ext cx="111125" cy="88900"/>
          </a:xfrm>
          <a:custGeom>
            <a:avLst/>
            <a:gdLst>
              <a:gd name="T0" fmla="*/ 52 w 70"/>
              <a:gd name="T1" fmla="*/ 10 h 56"/>
              <a:gd name="T2" fmla="*/ 50 w 70"/>
              <a:gd name="T3" fmla="*/ 10 h 56"/>
              <a:gd name="T4" fmla="*/ 40 w 70"/>
              <a:gd name="T5" fmla="*/ 10 h 56"/>
              <a:gd name="T6" fmla="*/ 30 w 70"/>
              <a:gd name="T7" fmla="*/ 10 h 56"/>
              <a:gd name="T8" fmla="*/ 20 w 70"/>
              <a:gd name="T9" fmla="*/ 10 h 56"/>
              <a:gd name="T10" fmla="*/ 18 w 70"/>
              <a:gd name="T11" fmla="*/ 10 h 56"/>
              <a:gd name="T12" fmla="*/ 12 w 70"/>
              <a:gd name="T13" fmla="*/ 10 h 56"/>
              <a:gd name="T14" fmla="*/ 8 w 70"/>
              <a:gd name="T15" fmla="*/ 8 h 56"/>
              <a:gd name="T16" fmla="*/ 4 w 70"/>
              <a:gd name="T17" fmla="*/ 6 h 56"/>
              <a:gd name="T18" fmla="*/ 2 w 70"/>
              <a:gd name="T19" fmla="*/ 4 h 56"/>
              <a:gd name="T20" fmla="*/ 1 w 70"/>
              <a:gd name="T21" fmla="*/ 1 h 56"/>
              <a:gd name="T22" fmla="*/ 0 w 70"/>
              <a:gd name="T23" fmla="*/ 0 h 56"/>
              <a:gd name="T24" fmla="*/ 0 w 70"/>
              <a:gd name="T25" fmla="*/ 0 h 56"/>
              <a:gd name="T26" fmla="*/ 0 w 70"/>
              <a:gd name="T27" fmla="*/ 28 h 56"/>
              <a:gd name="T28" fmla="*/ 0 w 70"/>
              <a:gd name="T29" fmla="*/ 28 h 56"/>
              <a:gd name="T30" fmla="*/ 1 w 70"/>
              <a:gd name="T31" fmla="*/ 33 h 56"/>
              <a:gd name="T32" fmla="*/ 4 w 70"/>
              <a:gd name="T33" fmla="*/ 39 h 56"/>
              <a:gd name="T34" fmla="*/ 6 w 70"/>
              <a:gd name="T35" fmla="*/ 42 h 56"/>
              <a:gd name="T36" fmla="*/ 12 w 70"/>
              <a:gd name="T37" fmla="*/ 45 h 56"/>
              <a:gd name="T38" fmla="*/ 18 w 70"/>
              <a:gd name="T39" fmla="*/ 46 h 56"/>
              <a:gd name="T40" fmla="*/ 22 w 70"/>
              <a:gd name="T41" fmla="*/ 46 h 56"/>
              <a:gd name="T42" fmla="*/ 30 w 70"/>
              <a:gd name="T43" fmla="*/ 46 h 56"/>
              <a:gd name="T44" fmla="*/ 41 w 70"/>
              <a:gd name="T45" fmla="*/ 46 h 56"/>
              <a:gd name="T46" fmla="*/ 50 w 70"/>
              <a:gd name="T47" fmla="*/ 46 h 56"/>
              <a:gd name="T48" fmla="*/ 54 w 70"/>
              <a:gd name="T49" fmla="*/ 46 h 56"/>
              <a:gd name="T50" fmla="*/ 59 w 70"/>
              <a:gd name="T51" fmla="*/ 46 h 56"/>
              <a:gd name="T52" fmla="*/ 64 w 70"/>
              <a:gd name="T53" fmla="*/ 47 h 56"/>
              <a:gd name="T54" fmla="*/ 66 w 70"/>
              <a:gd name="T55" fmla="*/ 50 h 56"/>
              <a:gd name="T56" fmla="*/ 69 w 70"/>
              <a:gd name="T57" fmla="*/ 52 h 56"/>
              <a:gd name="T58" fmla="*/ 70 w 70"/>
              <a:gd name="T59" fmla="*/ 53 h 56"/>
              <a:gd name="T60" fmla="*/ 70 w 70"/>
              <a:gd name="T61" fmla="*/ 54 h 56"/>
              <a:gd name="T62" fmla="*/ 70 w 70"/>
              <a:gd name="T63" fmla="*/ 56 h 56"/>
              <a:gd name="T64" fmla="*/ 70 w 70"/>
              <a:gd name="T65" fmla="*/ 28 h 56"/>
              <a:gd name="T66" fmla="*/ 70 w 70"/>
              <a:gd name="T67" fmla="*/ 28 h 56"/>
              <a:gd name="T68" fmla="*/ 70 w 70"/>
              <a:gd name="T69" fmla="*/ 22 h 56"/>
              <a:gd name="T70" fmla="*/ 68 w 70"/>
              <a:gd name="T71" fmla="*/ 17 h 56"/>
              <a:gd name="T72" fmla="*/ 64 w 70"/>
              <a:gd name="T73" fmla="*/ 13 h 56"/>
              <a:gd name="T74" fmla="*/ 58 w 70"/>
              <a:gd name="T75" fmla="*/ 11 h 56"/>
              <a:gd name="T76" fmla="*/ 52 w 70"/>
              <a:gd name="T77"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56">
                <a:moveTo>
                  <a:pt x="52" y="10"/>
                </a:moveTo>
                <a:lnTo>
                  <a:pt x="50" y="10"/>
                </a:lnTo>
                <a:lnTo>
                  <a:pt x="40" y="10"/>
                </a:lnTo>
                <a:lnTo>
                  <a:pt x="30" y="10"/>
                </a:lnTo>
                <a:lnTo>
                  <a:pt x="20" y="10"/>
                </a:lnTo>
                <a:lnTo>
                  <a:pt x="18" y="10"/>
                </a:lnTo>
                <a:lnTo>
                  <a:pt x="12" y="10"/>
                </a:lnTo>
                <a:lnTo>
                  <a:pt x="8" y="8"/>
                </a:lnTo>
                <a:lnTo>
                  <a:pt x="4" y="6"/>
                </a:lnTo>
                <a:lnTo>
                  <a:pt x="2" y="4"/>
                </a:lnTo>
                <a:lnTo>
                  <a:pt x="1" y="1"/>
                </a:lnTo>
                <a:lnTo>
                  <a:pt x="0" y="0"/>
                </a:lnTo>
                <a:lnTo>
                  <a:pt x="0" y="0"/>
                </a:lnTo>
                <a:lnTo>
                  <a:pt x="0" y="28"/>
                </a:lnTo>
                <a:lnTo>
                  <a:pt x="0" y="28"/>
                </a:lnTo>
                <a:lnTo>
                  <a:pt x="1" y="33"/>
                </a:lnTo>
                <a:lnTo>
                  <a:pt x="4" y="39"/>
                </a:lnTo>
                <a:lnTo>
                  <a:pt x="6" y="42"/>
                </a:lnTo>
                <a:lnTo>
                  <a:pt x="12" y="45"/>
                </a:lnTo>
                <a:lnTo>
                  <a:pt x="18" y="46"/>
                </a:lnTo>
                <a:lnTo>
                  <a:pt x="22" y="46"/>
                </a:lnTo>
                <a:lnTo>
                  <a:pt x="30" y="46"/>
                </a:lnTo>
                <a:lnTo>
                  <a:pt x="41" y="46"/>
                </a:lnTo>
                <a:lnTo>
                  <a:pt x="50" y="46"/>
                </a:lnTo>
                <a:lnTo>
                  <a:pt x="54" y="46"/>
                </a:lnTo>
                <a:lnTo>
                  <a:pt x="59" y="46"/>
                </a:lnTo>
                <a:lnTo>
                  <a:pt x="64" y="47"/>
                </a:lnTo>
                <a:lnTo>
                  <a:pt x="66" y="50"/>
                </a:lnTo>
                <a:lnTo>
                  <a:pt x="69" y="52"/>
                </a:lnTo>
                <a:lnTo>
                  <a:pt x="70" y="53"/>
                </a:lnTo>
                <a:lnTo>
                  <a:pt x="70" y="54"/>
                </a:lnTo>
                <a:lnTo>
                  <a:pt x="70" y="56"/>
                </a:lnTo>
                <a:lnTo>
                  <a:pt x="70" y="28"/>
                </a:lnTo>
                <a:lnTo>
                  <a:pt x="70" y="28"/>
                </a:lnTo>
                <a:lnTo>
                  <a:pt x="70" y="22"/>
                </a:lnTo>
                <a:lnTo>
                  <a:pt x="68" y="17"/>
                </a:lnTo>
                <a:lnTo>
                  <a:pt x="64" y="13"/>
                </a:lnTo>
                <a:lnTo>
                  <a:pt x="58" y="11"/>
                </a:lnTo>
                <a:lnTo>
                  <a:pt x="52"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0" name="Freeform 1709"/>
          <p:cNvSpPr>
            <a:spLocks/>
          </p:cNvSpPr>
          <p:nvPr/>
        </p:nvSpPr>
        <p:spPr bwMode="auto">
          <a:xfrm>
            <a:off x="-6608763" y="247651"/>
            <a:ext cx="111125" cy="85725"/>
          </a:xfrm>
          <a:custGeom>
            <a:avLst/>
            <a:gdLst>
              <a:gd name="T0" fmla="*/ 52 w 70"/>
              <a:gd name="T1" fmla="*/ 10 h 54"/>
              <a:gd name="T2" fmla="*/ 50 w 70"/>
              <a:gd name="T3" fmla="*/ 10 h 54"/>
              <a:gd name="T4" fmla="*/ 40 w 70"/>
              <a:gd name="T5" fmla="*/ 10 h 54"/>
              <a:gd name="T6" fmla="*/ 30 w 70"/>
              <a:gd name="T7" fmla="*/ 10 h 54"/>
              <a:gd name="T8" fmla="*/ 20 w 70"/>
              <a:gd name="T9" fmla="*/ 10 h 54"/>
              <a:gd name="T10" fmla="*/ 18 w 70"/>
              <a:gd name="T11" fmla="*/ 10 h 54"/>
              <a:gd name="T12" fmla="*/ 12 w 70"/>
              <a:gd name="T13" fmla="*/ 8 h 54"/>
              <a:gd name="T14" fmla="*/ 8 w 70"/>
              <a:gd name="T15" fmla="*/ 7 h 54"/>
              <a:gd name="T16" fmla="*/ 4 w 70"/>
              <a:gd name="T17" fmla="*/ 6 h 54"/>
              <a:gd name="T18" fmla="*/ 2 w 70"/>
              <a:gd name="T19" fmla="*/ 3 h 54"/>
              <a:gd name="T20" fmla="*/ 1 w 70"/>
              <a:gd name="T21" fmla="*/ 1 h 54"/>
              <a:gd name="T22" fmla="*/ 0 w 70"/>
              <a:gd name="T23" fmla="*/ 0 h 54"/>
              <a:gd name="T24" fmla="*/ 0 w 70"/>
              <a:gd name="T25" fmla="*/ 0 h 54"/>
              <a:gd name="T26" fmla="*/ 0 w 70"/>
              <a:gd name="T27" fmla="*/ 28 h 54"/>
              <a:gd name="T28" fmla="*/ 0 w 70"/>
              <a:gd name="T29" fmla="*/ 28 h 54"/>
              <a:gd name="T30" fmla="*/ 1 w 70"/>
              <a:gd name="T31" fmla="*/ 33 h 54"/>
              <a:gd name="T32" fmla="*/ 4 w 70"/>
              <a:gd name="T33" fmla="*/ 38 h 54"/>
              <a:gd name="T34" fmla="*/ 6 w 70"/>
              <a:gd name="T35" fmla="*/ 42 h 54"/>
              <a:gd name="T36" fmla="*/ 12 w 70"/>
              <a:gd name="T37" fmla="*/ 45 h 54"/>
              <a:gd name="T38" fmla="*/ 18 w 70"/>
              <a:gd name="T39" fmla="*/ 46 h 54"/>
              <a:gd name="T40" fmla="*/ 22 w 70"/>
              <a:gd name="T41" fmla="*/ 46 h 54"/>
              <a:gd name="T42" fmla="*/ 30 w 70"/>
              <a:gd name="T43" fmla="*/ 46 h 54"/>
              <a:gd name="T44" fmla="*/ 41 w 70"/>
              <a:gd name="T45" fmla="*/ 46 h 54"/>
              <a:gd name="T46" fmla="*/ 50 w 70"/>
              <a:gd name="T47" fmla="*/ 46 h 54"/>
              <a:gd name="T48" fmla="*/ 54 w 70"/>
              <a:gd name="T49" fmla="*/ 46 h 54"/>
              <a:gd name="T50" fmla="*/ 59 w 70"/>
              <a:gd name="T51" fmla="*/ 46 h 54"/>
              <a:gd name="T52" fmla="*/ 64 w 70"/>
              <a:gd name="T53" fmla="*/ 47 h 54"/>
              <a:gd name="T54" fmla="*/ 66 w 70"/>
              <a:gd name="T55" fmla="*/ 49 h 54"/>
              <a:gd name="T56" fmla="*/ 69 w 70"/>
              <a:gd name="T57" fmla="*/ 52 h 54"/>
              <a:gd name="T58" fmla="*/ 70 w 70"/>
              <a:gd name="T59" fmla="*/ 53 h 54"/>
              <a:gd name="T60" fmla="*/ 70 w 70"/>
              <a:gd name="T61" fmla="*/ 54 h 54"/>
              <a:gd name="T62" fmla="*/ 70 w 70"/>
              <a:gd name="T63" fmla="*/ 54 h 54"/>
              <a:gd name="T64" fmla="*/ 70 w 70"/>
              <a:gd name="T65" fmla="*/ 27 h 54"/>
              <a:gd name="T66" fmla="*/ 70 w 70"/>
              <a:gd name="T67" fmla="*/ 27 h 54"/>
              <a:gd name="T68" fmla="*/ 70 w 70"/>
              <a:gd name="T69" fmla="*/ 21 h 54"/>
              <a:gd name="T70" fmla="*/ 68 w 70"/>
              <a:gd name="T71" fmla="*/ 17 h 54"/>
              <a:gd name="T72" fmla="*/ 64 w 70"/>
              <a:gd name="T73" fmla="*/ 13 h 54"/>
              <a:gd name="T74" fmla="*/ 58 w 70"/>
              <a:gd name="T75" fmla="*/ 10 h 54"/>
              <a:gd name="T76" fmla="*/ 52 w 70"/>
              <a:gd name="T7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54">
                <a:moveTo>
                  <a:pt x="52" y="10"/>
                </a:moveTo>
                <a:lnTo>
                  <a:pt x="50" y="10"/>
                </a:lnTo>
                <a:lnTo>
                  <a:pt x="40" y="10"/>
                </a:lnTo>
                <a:lnTo>
                  <a:pt x="30" y="10"/>
                </a:lnTo>
                <a:lnTo>
                  <a:pt x="20" y="10"/>
                </a:lnTo>
                <a:lnTo>
                  <a:pt x="18" y="10"/>
                </a:lnTo>
                <a:lnTo>
                  <a:pt x="12" y="8"/>
                </a:lnTo>
                <a:lnTo>
                  <a:pt x="8" y="7"/>
                </a:lnTo>
                <a:lnTo>
                  <a:pt x="4" y="6"/>
                </a:lnTo>
                <a:lnTo>
                  <a:pt x="2" y="3"/>
                </a:lnTo>
                <a:lnTo>
                  <a:pt x="1" y="1"/>
                </a:lnTo>
                <a:lnTo>
                  <a:pt x="0" y="0"/>
                </a:lnTo>
                <a:lnTo>
                  <a:pt x="0" y="0"/>
                </a:lnTo>
                <a:lnTo>
                  <a:pt x="0" y="28"/>
                </a:lnTo>
                <a:lnTo>
                  <a:pt x="0" y="28"/>
                </a:lnTo>
                <a:lnTo>
                  <a:pt x="1" y="33"/>
                </a:lnTo>
                <a:lnTo>
                  <a:pt x="4" y="38"/>
                </a:lnTo>
                <a:lnTo>
                  <a:pt x="6" y="42"/>
                </a:lnTo>
                <a:lnTo>
                  <a:pt x="12" y="45"/>
                </a:lnTo>
                <a:lnTo>
                  <a:pt x="18" y="46"/>
                </a:lnTo>
                <a:lnTo>
                  <a:pt x="22" y="46"/>
                </a:lnTo>
                <a:lnTo>
                  <a:pt x="30" y="46"/>
                </a:lnTo>
                <a:lnTo>
                  <a:pt x="41" y="46"/>
                </a:lnTo>
                <a:lnTo>
                  <a:pt x="50" y="46"/>
                </a:lnTo>
                <a:lnTo>
                  <a:pt x="54" y="46"/>
                </a:lnTo>
                <a:lnTo>
                  <a:pt x="59" y="46"/>
                </a:lnTo>
                <a:lnTo>
                  <a:pt x="64" y="47"/>
                </a:lnTo>
                <a:lnTo>
                  <a:pt x="66" y="49"/>
                </a:lnTo>
                <a:lnTo>
                  <a:pt x="69" y="52"/>
                </a:lnTo>
                <a:lnTo>
                  <a:pt x="70" y="53"/>
                </a:lnTo>
                <a:lnTo>
                  <a:pt x="70" y="54"/>
                </a:lnTo>
                <a:lnTo>
                  <a:pt x="70" y="54"/>
                </a:lnTo>
                <a:lnTo>
                  <a:pt x="70" y="27"/>
                </a:lnTo>
                <a:lnTo>
                  <a:pt x="70" y="27"/>
                </a:lnTo>
                <a:lnTo>
                  <a:pt x="70" y="21"/>
                </a:lnTo>
                <a:lnTo>
                  <a:pt x="68" y="17"/>
                </a:lnTo>
                <a:lnTo>
                  <a:pt x="64" y="13"/>
                </a:lnTo>
                <a:lnTo>
                  <a:pt x="58" y="10"/>
                </a:lnTo>
                <a:lnTo>
                  <a:pt x="52"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1710"/>
          <p:cNvSpPr>
            <a:spLocks/>
          </p:cNvSpPr>
          <p:nvPr/>
        </p:nvSpPr>
        <p:spPr bwMode="auto">
          <a:xfrm>
            <a:off x="-6608763" y="173039"/>
            <a:ext cx="111125" cy="87313"/>
          </a:xfrm>
          <a:custGeom>
            <a:avLst/>
            <a:gdLst>
              <a:gd name="T0" fmla="*/ 52 w 70"/>
              <a:gd name="T1" fmla="*/ 9 h 55"/>
              <a:gd name="T2" fmla="*/ 50 w 70"/>
              <a:gd name="T3" fmla="*/ 9 h 55"/>
              <a:gd name="T4" fmla="*/ 40 w 70"/>
              <a:gd name="T5" fmla="*/ 9 h 55"/>
              <a:gd name="T6" fmla="*/ 30 w 70"/>
              <a:gd name="T7" fmla="*/ 9 h 55"/>
              <a:gd name="T8" fmla="*/ 20 w 70"/>
              <a:gd name="T9" fmla="*/ 9 h 55"/>
              <a:gd name="T10" fmla="*/ 18 w 70"/>
              <a:gd name="T11" fmla="*/ 9 h 55"/>
              <a:gd name="T12" fmla="*/ 12 w 70"/>
              <a:gd name="T13" fmla="*/ 9 h 55"/>
              <a:gd name="T14" fmla="*/ 8 w 70"/>
              <a:gd name="T15" fmla="*/ 8 h 55"/>
              <a:gd name="T16" fmla="*/ 4 w 70"/>
              <a:gd name="T17" fmla="*/ 5 h 55"/>
              <a:gd name="T18" fmla="*/ 2 w 70"/>
              <a:gd name="T19" fmla="*/ 4 h 55"/>
              <a:gd name="T20" fmla="*/ 1 w 70"/>
              <a:gd name="T21" fmla="*/ 2 h 55"/>
              <a:gd name="T22" fmla="*/ 0 w 70"/>
              <a:gd name="T23" fmla="*/ 1 h 55"/>
              <a:gd name="T24" fmla="*/ 0 w 70"/>
              <a:gd name="T25" fmla="*/ 0 h 55"/>
              <a:gd name="T26" fmla="*/ 0 w 70"/>
              <a:gd name="T27" fmla="*/ 28 h 55"/>
              <a:gd name="T28" fmla="*/ 0 w 70"/>
              <a:gd name="T29" fmla="*/ 28 h 55"/>
              <a:gd name="T30" fmla="*/ 1 w 70"/>
              <a:gd name="T31" fmla="*/ 33 h 55"/>
              <a:gd name="T32" fmla="*/ 4 w 70"/>
              <a:gd name="T33" fmla="*/ 39 h 55"/>
              <a:gd name="T34" fmla="*/ 6 w 70"/>
              <a:gd name="T35" fmla="*/ 43 h 55"/>
              <a:gd name="T36" fmla="*/ 12 w 70"/>
              <a:gd name="T37" fmla="*/ 44 h 55"/>
              <a:gd name="T38" fmla="*/ 18 w 70"/>
              <a:gd name="T39" fmla="*/ 46 h 55"/>
              <a:gd name="T40" fmla="*/ 22 w 70"/>
              <a:gd name="T41" fmla="*/ 46 h 55"/>
              <a:gd name="T42" fmla="*/ 30 w 70"/>
              <a:gd name="T43" fmla="*/ 46 h 55"/>
              <a:gd name="T44" fmla="*/ 41 w 70"/>
              <a:gd name="T45" fmla="*/ 46 h 55"/>
              <a:gd name="T46" fmla="*/ 50 w 70"/>
              <a:gd name="T47" fmla="*/ 46 h 55"/>
              <a:gd name="T48" fmla="*/ 54 w 70"/>
              <a:gd name="T49" fmla="*/ 46 h 55"/>
              <a:gd name="T50" fmla="*/ 59 w 70"/>
              <a:gd name="T51" fmla="*/ 47 h 55"/>
              <a:gd name="T52" fmla="*/ 64 w 70"/>
              <a:gd name="T53" fmla="*/ 47 h 55"/>
              <a:gd name="T54" fmla="*/ 66 w 70"/>
              <a:gd name="T55" fmla="*/ 50 h 55"/>
              <a:gd name="T56" fmla="*/ 69 w 70"/>
              <a:gd name="T57" fmla="*/ 51 h 55"/>
              <a:gd name="T58" fmla="*/ 70 w 70"/>
              <a:gd name="T59" fmla="*/ 54 h 55"/>
              <a:gd name="T60" fmla="*/ 70 w 70"/>
              <a:gd name="T61" fmla="*/ 55 h 55"/>
              <a:gd name="T62" fmla="*/ 70 w 70"/>
              <a:gd name="T63" fmla="*/ 55 h 55"/>
              <a:gd name="T64" fmla="*/ 70 w 70"/>
              <a:gd name="T65" fmla="*/ 28 h 55"/>
              <a:gd name="T66" fmla="*/ 70 w 70"/>
              <a:gd name="T67" fmla="*/ 28 h 55"/>
              <a:gd name="T68" fmla="*/ 70 w 70"/>
              <a:gd name="T69" fmla="*/ 22 h 55"/>
              <a:gd name="T70" fmla="*/ 68 w 70"/>
              <a:gd name="T71" fmla="*/ 16 h 55"/>
              <a:gd name="T72" fmla="*/ 64 w 70"/>
              <a:gd name="T73" fmla="*/ 14 h 55"/>
              <a:gd name="T74" fmla="*/ 58 w 70"/>
              <a:gd name="T75" fmla="*/ 11 h 55"/>
              <a:gd name="T76" fmla="*/ 52 w 70"/>
              <a:gd name="T77"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 h="55">
                <a:moveTo>
                  <a:pt x="52" y="9"/>
                </a:moveTo>
                <a:lnTo>
                  <a:pt x="50" y="9"/>
                </a:lnTo>
                <a:lnTo>
                  <a:pt x="40" y="9"/>
                </a:lnTo>
                <a:lnTo>
                  <a:pt x="30" y="9"/>
                </a:lnTo>
                <a:lnTo>
                  <a:pt x="20" y="9"/>
                </a:lnTo>
                <a:lnTo>
                  <a:pt x="18" y="9"/>
                </a:lnTo>
                <a:lnTo>
                  <a:pt x="12" y="9"/>
                </a:lnTo>
                <a:lnTo>
                  <a:pt x="8" y="8"/>
                </a:lnTo>
                <a:lnTo>
                  <a:pt x="4" y="5"/>
                </a:lnTo>
                <a:lnTo>
                  <a:pt x="2" y="4"/>
                </a:lnTo>
                <a:lnTo>
                  <a:pt x="1" y="2"/>
                </a:lnTo>
                <a:lnTo>
                  <a:pt x="0" y="1"/>
                </a:lnTo>
                <a:lnTo>
                  <a:pt x="0" y="0"/>
                </a:lnTo>
                <a:lnTo>
                  <a:pt x="0" y="28"/>
                </a:lnTo>
                <a:lnTo>
                  <a:pt x="0" y="28"/>
                </a:lnTo>
                <a:lnTo>
                  <a:pt x="1" y="33"/>
                </a:lnTo>
                <a:lnTo>
                  <a:pt x="4" y="39"/>
                </a:lnTo>
                <a:lnTo>
                  <a:pt x="6" y="43"/>
                </a:lnTo>
                <a:lnTo>
                  <a:pt x="12" y="44"/>
                </a:lnTo>
                <a:lnTo>
                  <a:pt x="18" y="46"/>
                </a:lnTo>
                <a:lnTo>
                  <a:pt x="22" y="46"/>
                </a:lnTo>
                <a:lnTo>
                  <a:pt x="30" y="46"/>
                </a:lnTo>
                <a:lnTo>
                  <a:pt x="41" y="46"/>
                </a:lnTo>
                <a:lnTo>
                  <a:pt x="50" y="46"/>
                </a:lnTo>
                <a:lnTo>
                  <a:pt x="54" y="46"/>
                </a:lnTo>
                <a:lnTo>
                  <a:pt x="59" y="47"/>
                </a:lnTo>
                <a:lnTo>
                  <a:pt x="64" y="47"/>
                </a:lnTo>
                <a:lnTo>
                  <a:pt x="66" y="50"/>
                </a:lnTo>
                <a:lnTo>
                  <a:pt x="69" y="51"/>
                </a:lnTo>
                <a:lnTo>
                  <a:pt x="70" y="54"/>
                </a:lnTo>
                <a:lnTo>
                  <a:pt x="70" y="55"/>
                </a:lnTo>
                <a:lnTo>
                  <a:pt x="70" y="55"/>
                </a:lnTo>
                <a:lnTo>
                  <a:pt x="70" y="28"/>
                </a:lnTo>
                <a:lnTo>
                  <a:pt x="70" y="28"/>
                </a:lnTo>
                <a:lnTo>
                  <a:pt x="70" y="22"/>
                </a:lnTo>
                <a:lnTo>
                  <a:pt x="68" y="16"/>
                </a:lnTo>
                <a:lnTo>
                  <a:pt x="64" y="14"/>
                </a:lnTo>
                <a:lnTo>
                  <a:pt x="58" y="11"/>
                </a:lnTo>
                <a:lnTo>
                  <a:pt x="52"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1711"/>
          <p:cNvSpPr>
            <a:spLocks/>
          </p:cNvSpPr>
          <p:nvPr/>
        </p:nvSpPr>
        <p:spPr bwMode="auto">
          <a:xfrm>
            <a:off x="-6532563" y="39688"/>
            <a:ext cx="15875" cy="133350"/>
          </a:xfrm>
          <a:custGeom>
            <a:avLst/>
            <a:gdLst>
              <a:gd name="T0" fmla="*/ 6 w 10"/>
              <a:gd name="T1" fmla="*/ 82 h 84"/>
              <a:gd name="T2" fmla="*/ 10 w 10"/>
              <a:gd name="T3" fmla="*/ 84 h 84"/>
              <a:gd name="T4" fmla="*/ 10 w 10"/>
              <a:gd name="T5" fmla="*/ 0 h 84"/>
              <a:gd name="T6" fmla="*/ 0 w 10"/>
              <a:gd name="T7" fmla="*/ 0 h 84"/>
              <a:gd name="T8" fmla="*/ 0 w 10"/>
              <a:gd name="T9" fmla="*/ 82 h 84"/>
              <a:gd name="T10" fmla="*/ 3 w 10"/>
              <a:gd name="T11" fmla="*/ 82 h 84"/>
              <a:gd name="T12" fmla="*/ 4 w 10"/>
              <a:gd name="T13" fmla="*/ 82 h 84"/>
              <a:gd name="T14" fmla="*/ 6 w 10"/>
              <a:gd name="T15" fmla="*/ 82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4">
                <a:moveTo>
                  <a:pt x="6" y="82"/>
                </a:moveTo>
                <a:lnTo>
                  <a:pt x="10" y="84"/>
                </a:lnTo>
                <a:lnTo>
                  <a:pt x="10" y="0"/>
                </a:lnTo>
                <a:lnTo>
                  <a:pt x="0" y="0"/>
                </a:lnTo>
                <a:lnTo>
                  <a:pt x="0" y="82"/>
                </a:lnTo>
                <a:lnTo>
                  <a:pt x="3" y="82"/>
                </a:lnTo>
                <a:lnTo>
                  <a:pt x="4" y="82"/>
                </a:lnTo>
                <a:lnTo>
                  <a:pt x="6" y="8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Rectangle 1712"/>
          <p:cNvSpPr>
            <a:spLocks noChangeArrowheads="1"/>
          </p:cNvSpPr>
          <p:nvPr/>
        </p:nvSpPr>
        <p:spPr bwMode="auto">
          <a:xfrm>
            <a:off x="-6567488" y="17463"/>
            <a:ext cx="15875" cy="1524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1713"/>
          <p:cNvSpPr>
            <a:spLocks/>
          </p:cNvSpPr>
          <p:nvPr/>
        </p:nvSpPr>
        <p:spPr bwMode="auto">
          <a:xfrm>
            <a:off x="-6602413" y="-4763"/>
            <a:ext cx="14287" cy="174625"/>
          </a:xfrm>
          <a:custGeom>
            <a:avLst/>
            <a:gdLst>
              <a:gd name="T0" fmla="*/ 9 w 9"/>
              <a:gd name="T1" fmla="*/ 110 h 110"/>
              <a:gd name="T2" fmla="*/ 9 w 9"/>
              <a:gd name="T3" fmla="*/ 0 h 110"/>
              <a:gd name="T4" fmla="*/ 0 w 9"/>
              <a:gd name="T5" fmla="*/ 0 h 110"/>
              <a:gd name="T6" fmla="*/ 0 w 9"/>
              <a:gd name="T7" fmla="*/ 103 h 110"/>
              <a:gd name="T8" fmla="*/ 2 w 9"/>
              <a:gd name="T9" fmla="*/ 106 h 110"/>
              <a:gd name="T10" fmla="*/ 5 w 9"/>
              <a:gd name="T11" fmla="*/ 109 h 110"/>
              <a:gd name="T12" fmla="*/ 9 w 9"/>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9" h="110">
                <a:moveTo>
                  <a:pt x="9" y="110"/>
                </a:moveTo>
                <a:lnTo>
                  <a:pt x="9" y="0"/>
                </a:lnTo>
                <a:lnTo>
                  <a:pt x="0" y="0"/>
                </a:lnTo>
                <a:lnTo>
                  <a:pt x="0" y="103"/>
                </a:lnTo>
                <a:lnTo>
                  <a:pt x="2" y="106"/>
                </a:lnTo>
                <a:lnTo>
                  <a:pt x="5" y="109"/>
                </a:lnTo>
                <a:lnTo>
                  <a:pt x="9" y="1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1714"/>
          <p:cNvSpPr>
            <a:spLocks/>
          </p:cNvSpPr>
          <p:nvPr/>
        </p:nvSpPr>
        <p:spPr bwMode="auto">
          <a:xfrm>
            <a:off x="-6481763" y="320675"/>
            <a:ext cx="112712" cy="88900"/>
          </a:xfrm>
          <a:custGeom>
            <a:avLst/>
            <a:gdLst>
              <a:gd name="T0" fmla="*/ 17 w 71"/>
              <a:gd name="T1" fmla="*/ 10 h 56"/>
              <a:gd name="T2" fmla="*/ 21 w 71"/>
              <a:gd name="T3" fmla="*/ 10 h 56"/>
              <a:gd name="T4" fmla="*/ 31 w 71"/>
              <a:gd name="T5" fmla="*/ 10 h 56"/>
              <a:gd name="T6" fmla="*/ 41 w 71"/>
              <a:gd name="T7" fmla="*/ 10 h 56"/>
              <a:gd name="T8" fmla="*/ 50 w 71"/>
              <a:gd name="T9" fmla="*/ 10 h 56"/>
              <a:gd name="T10" fmla="*/ 53 w 71"/>
              <a:gd name="T11" fmla="*/ 10 h 56"/>
              <a:gd name="T12" fmla="*/ 59 w 71"/>
              <a:gd name="T13" fmla="*/ 10 h 56"/>
              <a:gd name="T14" fmla="*/ 63 w 71"/>
              <a:gd name="T15" fmla="*/ 8 h 56"/>
              <a:gd name="T16" fmla="*/ 67 w 71"/>
              <a:gd name="T17" fmla="*/ 6 h 56"/>
              <a:gd name="T18" fmla="*/ 68 w 71"/>
              <a:gd name="T19" fmla="*/ 4 h 56"/>
              <a:gd name="T20" fmla="*/ 70 w 71"/>
              <a:gd name="T21" fmla="*/ 1 h 56"/>
              <a:gd name="T22" fmla="*/ 71 w 71"/>
              <a:gd name="T23" fmla="*/ 0 h 56"/>
              <a:gd name="T24" fmla="*/ 71 w 71"/>
              <a:gd name="T25" fmla="*/ 0 h 56"/>
              <a:gd name="T26" fmla="*/ 71 w 71"/>
              <a:gd name="T27" fmla="*/ 28 h 56"/>
              <a:gd name="T28" fmla="*/ 71 w 71"/>
              <a:gd name="T29" fmla="*/ 28 h 56"/>
              <a:gd name="T30" fmla="*/ 70 w 71"/>
              <a:gd name="T31" fmla="*/ 33 h 56"/>
              <a:gd name="T32" fmla="*/ 67 w 71"/>
              <a:gd name="T33" fmla="*/ 39 h 56"/>
              <a:gd name="T34" fmla="*/ 63 w 71"/>
              <a:gd name="T35" fmla="*/ 42 h 56"/>
              <a:gd name="T36" fmla="*/ 59 w 71"/>
              <a:gd name="T37" fmla="*/ 45 h 56"/>
              <a:gd name="T38" fmla="*/ 53 w 71"/>
              <a:gd name="T39" fmla="*/ 46 h 56"/>
              <a:gd name="T40" fmla="*/ 49 w 71"/>
              <a:gd name="T41" fmla="*/ 46 h 56"/>
              <a:gd name="T42" fmla="*/ 41 w 71"/>
              <a:gd name="T43" fmla="*/ 46 h 56"/>
              <a:gd name="T44" fmla="*/ 29 w 71"/>
              <a:gd name="T45" fmla="*/ 46 h 56"/>
              <a:gd name="T46" fmla="*/ 21 w 71"/>
              <a:gd name="T47" fmla="*/ 46 h 56"/>
              <a:gd name="T48" fmla="*/ 17 w 71"/>
              <a:gd name="T49" fmla="*/ 46 h 56"/>
              <a:gd name="T50" fmla="*/ 11 w 71"/>
              <a:gd name="T51" fmla="*/ 46 h 56"/>
              <a:gd name="T52" fmla="*/ 7 w 71"/>
              <a:gd name="T53" fmla="*/ 47 h 56"/>
              <a:gd name="T54" fmla="*/ 4 w 71"/>
              <a:gd name="T55" fmla="*/ 50 h 56"/>
              <a:gd name="T56" fmla="*/ 2 w 71"/>
              <a:gd name="T57" fmla="*/ 52 h 56"/>
              <a:gd name="T58" fmla="*/ 0 w 71"/>
              <a:gd name="T59" fmla="*/ 53 h 56"/>
              <a:gd name="T60" fmla="*/ 0 w 71"/>
              <a:gd name="T61" fmla="*/ 54 h 56"/>
              <a:gd name="T62" fmla="*/ 0 w 71"/>
              <a:gd name="T63" fmla="*/ 56 h 56"/>
              <a:gd name="T64" fmla="*/ 0 w 71"/>
              <a:gd name="T65" fmla="*/ 28 h 56"/>
              <a:gd name="T66" fmla="*/ 0 w 71"/>
              <a:gd name="T67" fmla="*/ 28 h 56"/>
              <a:gd name="T68" fmla="*/ 0 w 71"/>
              <a:gd name="T69" fmla="*/ 22 h 56"/>
              <a:gd name="T70" fmla="*/ 3 w 71"/>
              <a:gd name="T71" fmla="*/ 17 h 56"/>
              <a:gd name="T72" fmla="*/ 7 w 71"/>
              <a:gd name="T73" fmla="*/ 13 h 56"/>
              <a:gd name="T74" fmla="*/ 11 w 71"/>
              <a:gd name="T75" fmla="*/ 11 h 56"/>
              <a:gd name="T76" fmla="*/ 17 w 71"/>
              <a:gd name="T77" fmla="*/ 1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56">
                <a:moveTo>
                  <a:pt x="17" y="10"/>
                </a:moveTo>
                <a:lnTo>
                  <a:pt x="21" y="10"/>
                </a:lnTo>
                <a:lnTo>
                  <a:pt x="31" y="10"/>
                </a:lnTo>
                <a:lnTo>
                  <a:pt x="41" y="10"/>
                </a:lnTo>
                <a:lnTo>
                  <a:pt x="50" y="10"/>
                </a:lnTo>
                <a:lnTo>
                  <a:pt x="53" y="10"/>
                </a:lnTo>
                <a:lnTo>
                  <a:pt x="59" y="10"/>
                </a:lnTo>
                <a:lnTo>
                  <a:pt x="63" y="8"/>
                </a:lnTo>
                <a:lnTo>
                  <a:pt x="67" y="6"/>
                </a:lnTo>
                <a:lnTo>
                  <a:pt x="68" y="4"/>
                </a:lnTo>
                <a:lnTo>
                  <a:pt x="70" y="1"/>
                </a:lnTo>
                <a:lnTo>
                  <a:pt x="71" y="0"/>
                </a:lnTo>
                <a:lnTo>
                  <a:pt x="71" y="0"/>
                </a:lnTo>
                <a:lnTo>
                  <a:pt x="71" y="28"/>
                </a:lnTo>
                <a:lnTo>
                  <a:pt x="71" y="28"/>
                </a:lnTo>
                <a:lnTo>
                  <a:pt x="70" y="33"/>
                </a:lnTo>
                <a:lnTo>
                  <a:pt x="67" y="39"/>
                </a:lnTo>
                <a:lnTo>
                  <a:pt x="63" y="42"/>
                </a:lnTo>
                <a:lnTo>
                  <a:pt x="59" y="45"/>
                </a:lnTo>
                <a:lnTo>
                  <a:pt x="53" y="46"/>
                </a:lnTo>
                <a:lnTo>
                  <a:pt x="49" y="46"/>
                </a:lnTo>
                <a:lnTo>
                  <a:pt x="41" y="46"/>
                </a:lnTo>
                <a:lnTo>
                  <a:pt x="29" y="46"/>
                </a:lnTo>
                <a:lnTo>
                  <a:pt x="21" y="46"/>
                </a:lnTo>
                <a:lnTo>
                  <a:pt x="17" y="46"/>
                </a:lnTo>
                <a:lnTo>
                  <a:pt x="11" y="46"/>
                </a:lnTo>
                <a:lnTo>
                  <a:pt x="7" y="47"/>
                </a:lnTo>
                <a:lnTo>
                  <a:pt x="4" y="50"/>
                </a:lnTo>
                <a:lnTo>
                  <a:pt x="2" y="52"/>
                </a:lnTo>
                <a:lnTo>
                  <a:pt x="0" y="53"/>
                </a:lnTo>
                <a:lnTo>
                  <a:pt x="0" y="54"/>
                </a:lnTo>
                <a:lnTo>
                  <a:pt x="0" y="56"/>
                </a:lnTo>
                <a:lnTo>
                  <a:pt x="0" y="28"/>
                </a:lnTo>
                <a:lnTo>
                  <a:pt x="0" y="28"/>
                </a:lnTo>
                <a:lnTo>
                  <a:pt x="0" y="22"/>
                </a:lnTo>
                <a:lnTo>
                  <a:pt x="3" y="17"/>
                </a:lnTo>
                <a:lnTo>
                  <a:pt x="7" y="13"/>
                </a:lnTo>
                <a:lnTo>
                  <a:pt x="11" y="11"/>
                </a:lnTo>
                <a:lnTo>
                  <a:pt x="17"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1715"/>
          <p:cNvSpPr>
            <a:spLocks/>
          </p:cNvSpPr>
          <p:nvPr/>
        </p:nvSpPr>
        <p:spPr bwMode="auto">
          <a:xfrm>
            <a:off x="-6481763" y="247651"/>
            <a:ext cx="112712" cy="85725"/>
          </a:xfrm>
          <a:custGeom>
            <a:avLst/>
            <a:gdLst>
              <a:gd name="T0" fmla="*/ 17 w 71"/>
              <a:gd name="T1" fmla="*/ 10 h 54"/>
              <a:gd name="T2" fmla="*/ 21 w 71"/>
              <a:gd name="T3" fmla="*/ 10 h 54"/>
              <a:gd name="T4" fmla="*/ 31 w 71"/>
              <a:gd name="T5" fmla="*/ 10 h 54"/>
              <a:gd name="T6" fmla="*/ 41 w 71"/>
              <a:gd name="T7" fmla="*/ 10 h 54"/>
              <a:gd name="T8" fmla="*/ 50 w 71"/>
              <a:gd name="T9" fmla="*/ 10 h 54"/>
              <a:gd name="T10" fmla="*/ 53 w 71"/>
              <a:gd name="T11" fmla="*/ 10 h 54"/>
              <a:gd name="T12" fmla="*/ 59 w 71"/>
              <a:gd name="T13" fmla="*/ 8 h 54"/>
              <a:gd name="T14" fmla="*/ 63 w 71"/>
              <a:gd name="T15" fmla="*/ 7 h 54"/>
              <a:gd name="T16" fmla="*/ 67 w 71"/>
              <a:gd name="T17" fmla="*/ 6 h 54"/>
              <a:gd name="T18" fmla="*/ 68 w 71"/>
              <a:gd name="T19" fmla="*/ 3 h 54"/>
              <a:gd name="T20" fmla="*/ 70 w 71"/>
              <a:gd name="T21" fmla="*/ 1 h 54"/>
              <a:gd name="T22" fmla="*/ 71 w 71"/>
              <a:gd name="T23" fmla="*/ 0 h 54"/>
              <a:gd name="T24" fmla="*/ 71 w 71"/>
              <a:gd name="T25" fmla="*/ 0 h 54"/>
              <a:gd name="T26" fmla="*/ 71 w 71"/>
              <a:gd name="T27" fmla="*/ 28 h 54"/>
              <a:gd name="T28" fmla="*/ 71 w 71"/>
              <a:gd name="T29" fmla="*/ 28 h 54"/>
              <a:gd name="T30" fmla="*/ 70 w 71"/>
              <a:gd name="T31" fmla="*/ 33 h 54"/>
              <a:gd name="T32" fmla="*/ 67 w 71"/>
              <a:gd name="T33" fmla="*/ 38 h 54"/>
              <a:gd name="T34" fmla="*/ 63 w 71"/>
              <a:gd name="T35" fmla="*/ 42 h 54"/>
              <a:gd name="T36" fmla="*/ 59 w 71"/>
              <a:gd name="T37" fmla="*/ 45 h 54"/>
              <a:gd name="T38" fmla="*/ 53 w 71"/>
              <a:gd name="T39" fmla="*/ 46 h 54"/>
              <a:gd name="T40" fmla="*/ 49 w 71"/>
              <a:gd name="T41" fmla="*/ 46 h 54"/>
              <a:gd name="T42" fmla="*/ 41 w 71"/>
              <a:gd name="T43" fmla="*/ 46 h 54"/>
              <a:gd name="T44" fmla="*/ 29 w 71"/>
              <a:gd name="T45" fmla="*/ 46 h 54"/>
              <a:gd name="T46" fmla="*/ 21 w 71"/>
              <a:gd name="T47" fmla="*/ 46 h 54"/>
              <a:gd name="T48" fmla="*/ 17 w 71"/>
              <a:gd name="T49" fmla="*/ 46 h 54"/>
              <a:gd name="T50" fmla="*/ 11 w 71"/>
              <a:gd name="T51" fmla="*/ 46 h 54"/>
              <a:gd name="T52" fmla="*/ 7 w 71"/>
              <a:gd name="T53" fmla="*/ 47 h 54"/>
              <a:gd name="T54" fmla="*/ 4 w 71"/>
              <a:gd name="T55" fmla="*/ 49 h 54"/>
              <a:gd name="T56" fmla="*/ 2 w 71"/>
              <a:gd name="T57" fmla="*/ 52 h 54"/>
              <a:gd name="T58" fmla="*/ 0 w 71"/>
              <a:gd name="T59" fmla="*/ 53 h 54"/>
              <a:gd name="T60" fmla="*/ 0 w 71"/>
              <a:gd name="T61" fmla="*/ 54 h 54"/>
              <a:gd name="T62" fmla="*/ 0 w 71"/>
              <a:gd name="T63" fmla="*/ 54 h 54"/>
              <a:gd name="T64" fmla="*/ 0 w 71"/>
              <a:gd name="T65" fmla="*/ 27 h 54"/>
              <a:gd name="T66" fmla="*/ 0 w 71"/>
              <a:gd name="T67" fmla="*/ 27 h 54"/>
              <a:gd name="T68" fmla="*/ 0 w 71"/>
              <a:gd name="T69" fmla="*/ 21 h 54"/>
              <a:gd name="T70" fmla="*/ 3 w 71"/>
              <a:gd name="T71" fmla="*/ 17 h 54"/>
              <a:gd name="T72" fmla="*/ 7 w 71"/>
              <a:gd name="T73" fmla="*/ 13 h 54"/>
              <a:gd name="T74" fmla="*/ 11 w 71"/>
              <a:gd name="T75" fmla="*/ 10 h 54"/>
              <a:gd name="T76" fmla="*/ 17 w 71"/>
              <a:gd name="T77"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54">
                <a:moveTo>
                  <a:pt x="17" y="10"/>
                </a:moveTo>
                <a:lnTo>
                  <a:pt x="21" y="10"/>
                </a:lnTo>
                <a:lnTo>
                  <a:pt x="31" y="10"/>
                </a:lnTo>
                <a:lnTo>
                  <a:pt x="41" y="10"/>
                </a:lnTo>
                <a:lnTo>
                  <a:pt x="50" y="10"/>
                </a:lnTo>
                <a:lnTo>
                  <a:pt x="53" y="10"/>
                </a:lnTo>
                <a:lnTo>
                  <a:pt x="59" y="8"/>
                </a:lnTo>
                <a:lnTo>
                  <a:pt x="63" y="7"/>
                </a:lnTo>
                <a:lnTo>
                  <a:pt x="67" y="6"/>
                </a:lnTo>
                <a:lnTo>
                  <a:pt x="68" y="3"/>
                </a:lnTo>
                <a:lnTo>
                  <a:pt x="70" y="1"/>
                </a:lnTo>
                <a:lnTo>
                  <a:pt x="71" y="0"/>
                </a:lnTo>
                <a:lnTo>
                  <a:pt x="71" y="0"/>
                </a:lnTo>
                <a:lnTo>
                  <a:pt x="71" y="28"/>
                </a:lnTo>
                <a:lnTo>
                  <a:pt x="71" y="28"/>
                </a:lnTo>
                <a:lnTo>
                  <a:pt x="70" y="33"/>
                </a:lnTo>
                <a:lnTo>
                  <a:pt x="67" y="38"/>
                </a:lnTo>
                <a:lnTo>
                  <a:pt x="63" y="42"/>
                </a:lnTo>
                <a:lnTo>
                  <a:pt x="59" y="45"/>
                </a:lnTo>
                <a:lnTo>
                  <a:pt x="53" y="46"/>
                </a:lnTo>
                <a:lnTo>
                  <a:pt x="49" y="46"/>
                </a:lnTo>
                <a:lnTo>
                  <a:pt x="41" y="46"/>
                </a:lnTo>
                <a:lnTo>
                  <a:pt x="29" y="46"/>
                </a:lnTo>
                <a:lnTo>
                  <a:pt x="21" y="46"/>
                </a:lnTo>
                <a:lnTo>
                  <a:pt x="17" y="46"/>
                </a:lnTo>
                <a:lnTo>
                  <a:pt x="11" y="46"/>
                </a:lnTo>
                <a:lnTo>
                  <a:pt x="7" y="47"/>
                </a:lnTo>
                <a:lnTo>
                  <a:pt x="4" y="49"/>
                </a:lnTo>
                <a:lnTo>
                  <a:pt x="2" y="52"/>
                </a:lnTo>
                <a:lnTo>
                  <a:pt x="0" y="53"/>
                </a:lnTo>
                <a:lnTo>
                  <a:pt x="0" y="54"/>
                </a:lnTo>
                <a:lnTo>
                  <a:pt x="0" y="54"/>
                </a:lnTo>
                <a:lnTo>
                  <a:pt x="0" y="27"/>
                </a:lnTo>
                <a:lnTo>
                  <a:pt x="0" y="27"/>
                </a:lnTo>
                <a:lnTo>
                  <a:pt x="0" y="21"/>
                </a:lnTo>
                <a:lnTo>
                  <a:pt x="3" y="17"/>
                </a:lnTo>
                <a:lnTo>
                  <a:pt x="7" y="13"/>
                </a:lnTo>
                <a:lnTo>
                  <a:pt x="11" y="10"/>
                </a:lnTo>
                <a:lnTo>
                  <a:pt x="17"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1716"/>
          <p:cNvSpPr>
            <a:spLocks/>
          </p:cNvSpPr>
          <p:nvPr/>
        </p:nvSpPr>
        <p:spPr bwMode="auto">
          <a:xfrm>
            <a:off x="-6481763" y="173039"/>
            <a:ext cx="112712" cy="87313"/>
          </a:xfrm>
          <a:custGeom>
            <a:avLst/>
            <a:gdLst>
              <a:gd name="T0" fmla="*/ 17 w 71"/>
              <a:gd name="T1" fmla="*/ 9 h 55"/>
              <a:gd name="T2" fmla="*/ 21 w 71"/>
              <a:gd name="T3" fmla="*/ 9 h 55"/>
              <a:gd name="T4" fmla="*/ 31 w 71"/>
              <a:gd name="T5" fmla="*/ 9 h 55"/>
              <a:gd name="T6" fmla="*/ 41 w 71"/>
              <a:gd name="T7" fmla="*/ 9 h 55"/>
              <a:gd name="T8" fmla="*/ 50 w 71"/>
              <a:gd name="T9" fmla="*/ 9 h 55"/>
              <a:gd name="T10" fmla="*/ 53 w 71"/>
              <a:gd name="T11" fmla="*/ 9 h 55"/>
              <a:gd name="T12" fmla="*/ 59 w 71"/>
              <a:gd name="T13" fmla="*/ 9 h 55"/>
              <a:gd name="T14" fmla="*/ 63 w 71"/>
              <a:gd name="T15" fmla="*/ 8 h 55"/>
              <a:gd name="T16" fmla="*/ 67 w 71"/>
              <a:gd name="T17" fmla="*/ 5 h 55"/>
              <a:gd name="T18" fmla="*/ 68 w 71"/>
              <a:gd name="T19" fmla="*/ 4 h 55"/>
              <a:gd name="T20" fmla="*/ 70 w 71"/>
              <a:gd name="T21" fmla="*/ 2 h 55"/>
              <a:gd name="T22" fmla="*/ 71 w 71"/>
              <a:gd name="T23" fmla="*/ 1 h 55"/>
              <a:gd name="T24" fmla="*/ 71 w 71"/>
              <a:gd name="T25" fmla="*/ 0 h 55"/>
              <a:gd name="T26" fmla="*/ 71 w 71"/>
              <a:gd name="T27" fmla="*/ 28 h 55"/>
              <a:gd name="T28" fmla="*/ 71 w 71"/>
              <a:gd name="T29" fmla="*/ 28 h 55"/>
              <a:gd name="T30" fmla="*/ 70 w 71"/>
              <a:gd name="T31" fmla="*/ 33 h 55"/>
              <a:gd name="T32" fmla="*/ 67 w 71"/>
              <a:gd name="T33" fmla="*/ 39 h 55"/>
              <a:gd name="T34" fmla="*/ 63 w 71"/>
              <a:gd name="T35" fmla="*/ 43 h 55"/>
              <a:gd name="T36" fmla="*/ 59 w 71"/>
              <a:gd name="T37" fmla="*/ 44 h 55"/>
              <a:gd name="T38" fmla="*/ 53 w 71"/>
              <a:gd name="T39" fmla="*/ 46 h 55"/>
              <a:gd name="T40" fmla="*/ 49 w 71"/>
              <a:gd name="T41" fmla="*/ 46 h 55"/>
              <a:gd name="T42" fmla="*/ 41 w 71"/>
              <a:gd name="T43" fmla="*/ 46 h 55"/>
              <a:gd name="T44" fmla="*/ 29 w 71"/>
              <a:gd name="T45" fmla="*/ 46 h 55"/>
              <a:gd name="T46" fmla="*/ 21 w 71"/>
              <a:gd name="T47" fmla="*/ 46 h 55"/>
              <a:gd name="T48" fmla="*/ 17 w 71"/>
              <a:gd name="T49" fmla="*/ 46 h 55"/>
              <a:gd name="T50" fmla="*/ 11 w 71"/>
              <a:gd name="T51" fmla="*/ 47 h 55"/>
              <a:gd name="T52" fmla="*/ 7 w 71"/>
              <a:gd name="T53" fmla="*/ 47 h 55"/>
              <a:gd name="T54" fmla="*/ 4 w 71"/>
              <a:gd name="T55" fmla="*/ 50 h 55"/>
              <a:gd name="T56" fmla="*/ 2 w 71"/>
              <a:gd name="T57" fmla="*/ 51 h 55"/>
              <a:gd name="T58" fmla="*/ 0 w 71"/>
              <a:gd name="T59" fmla="*/ 54 h 55"/>
              <a:gd name="T60" fmla="*/ 0 w 71"/>
              <a:gd name="T61" fmla="*/ 55 h 55"/>
              <a:gd name="T62" fmla="*/ 0 w 71"/>
              <a:gd name="T63" fmla="*/ 55 h 55"/>
              <a:gd name="T64" fmla="*/ 0 w 71"/>
              <a:gd name="T65" fmla="*/ 28 h 55"/>
              <a:gd name="T66" fmla="*/ 0 w 71"/>
              <a:gd name="T67" fmla="*/ 28 h 55"/>
              <a:gd name="T68" fmla="*/ 0 w 71"/>
              <a:gd name="T69" fmla="*/ 22 h 55"/>
              <a:gd name="T70" fmla="*/ 3 w 71"/>
              <a:gd name="T71" fmla="*/ 16 h 55"/>
              <a:gd name="T72" fmla="*/ 7 w 71"/>
              <a:gd name="T73" fmla="*/ 14 h 55"/>
              <a:gd name="T74" fmla="*/ 11 w 71"/>
              <a:gd name="T75" fmla="*/ 11 h 55"/>
              <a:gd name="T76" fmla="*/ 17 w 71"/>
              <a:gd name="T77"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 h="55">
                <a:moveTo>
                  <a:pt x="17" y="9"/>
                </a:moveTo>
                <a:lnTo>
                  <a:pt x="21" y="9"/>
                </a:lnTo>
                <a:lnTo>
                  <a:pt x="31" y="9"/>
                </a:lnTo>
                <a:lnTo>
                  <a:pt x="41" y="9"/>
                </a:lnTo>
                <a:lnTo>
                  <a:pt x="50" y="9"/>
                </a:lnTo>
                <a:lnTo>
                  <a:pt x="53" y="9"/>
                </a:lnTo>
                <a:lnTo>
                  <a:pt x="59" y="9"/>
                </a:lnTo>
                <a:lnTo>
                  <a:pt x="63" y="8"/>
                </a:lnTo>
                <a:lnTo>
                  <a:pt x="67" y="5"/>
                </a:lnTo>
                <a:lnTo>
                  <a:pt x="68" y="4"/>
                </a:lnTo>
                <a:lnTo>
                  <a:pt x="70" y="2"/>
                </a:lnTo>
                <a:lnTo>
                  <a:pt x="71" y="1"/>
                </a:lnTo>
                <a:lnTo>
                  <a:pt x="71" y="0"/>
                </a:lnTo>
                <a:lnTo>
                  <a:pt x="71" y="28"/>
                </a:lnTo>
                <a:lnTo>
                  <a:pt x="71" y="28"/>
                </a:lnTo>
                <a:lnTo>
                  <a:pt x="70" y="33"/>
                </a:lnTo>
                <a:lnTo>
                  <a:pt x="67" y="39"/>
                </a:lnTo>
                <a:lnTo>
                  <a:pt x="63" y="43"/>
                </a:lnTo>
                <a:lnTo>
                  <a:pt x="59" y="44"/>
                </a:lnTo>
                <a:lnTo>
                  <a:pt x="53" y="46"/>
                </a:lnTo>
                <a:lnTo>
                  <a:pt x="49" y="46"/>
                </a:lnTo>
                <a:lnTo>
                  <a:pt x="41" y="46"/>
                </a:lnTo>
                <a:lnTo>
                  <a:pt x="29" y="46"/>
                </a:lnTo>
                <a:lnTo>
                  <a:pt x="21" y="46"/>
                </a:lnTo>
                <a:lnTo>
                  <a:pt x="17" y="46"/>
                </a:lnTo>
                <a:lnTo>
                  <a:pt x="11" y="47"/>
                </a:lnTo>
                <a:lnTo>
                  <a:pt x="7" y="47"/>
                </a:lnTo>
                <a:lnTo>
                  <a:pt x="4" y="50"/>
                </a:lnTo>
                <a:lnTo>
                  <a:pt x="2" y="51"/>
                </a:lnTo>
                <a:lnTo>
                  <a:pt x="0" y="54"/>
                </a:lnTo>
                <a:lnTo>
                  <a:pt x="0" y="55"/>
                </a:lnTo>
                <a:lnTo>
                  <a:pt x="0" y="55"/>
                </a:lnTo>
                <a:lnTo>
                  <a:pt x="0" y="28"/>
                </a:lnTo>
                <a:lnTo>
                  <a:pt x="0" y="28"/>
                </a:lnTo>
                <a:lnTo>
                  <a:pt x="0" y="22"/>
                </a:lnTo>
                <a:lnTo>
                  <a:pt x="3" y="16"/>
                </a:lnTo>
                <a:lnTo>
                  <a:pt x="7" y="14"/>
                </a:lnTo>
                <a:lnTo>
                  <a:pt x="11" y="11"/>
                </a:lnTo>
                <a:lnTo>
                  <a:pt x="17"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1717"/>
          <p:cNvSpPr>
            <a:spLocks/>
          </p:cNvSpPr>
          <p:nvPr/>
        </p:nvSpPr>
        <p:spPr bwMode="auto">
          <a:xfrm>
            <a:off x="-6461125" y="39688"/>
            <a:ext cx="15875" cy="133350"/>
          </a:xfrm>
          <a:custGeom>
            <a:avLst/>
            <a:gdLst>
              <a:gd name="T0" fmla="*/ 4 w 10"/>
              <a:gd name="T1" fmla="*/ 82 h 84"/>
              <a:gd name="T2" fmla="*/ 0 w 10"/>
              <a:gd name="T3" fmla="*/ 84 h 84"/>
              <a:gd name="T4" fmla="*/ 0 w 10"/>
              <a:gd name="T5" fmla="*/ 0 h 84"/>
              <a:gd name="T6" fmla="*/ 10 w 10"/>
              <a:gd name="T7" fmla="*/ 0 h 84"/>
              <a:gd name="T8" fmla="*/ 10 w 10"/>
              <a:gd name="T9" fmla="*/ 82 h 84"/>
              <a:gd name="T10" fmla="*/ 7 w 10"/>
              <a:gd name="T11" fmla="*/ 82 h 84"/>
              <a:gd name="T12" fmla="*/ 5 w 10"/>
              <a:gd name="T13" fmla="*/ 82 h 84"/>
              <a:gd name="T14" fmla="*/ 4 w 10"/>
              <a:gd name="T15" fmla="*/ 82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84">
                <a:moveTo>
                  <a:pt x="4" y="82"/>
                </a:moveTo>
                <a:lnTo>
                  <a:pt x="0" y="84"/>
                </a:lnTo>
                <a:lnTo>
                  <a:pt x="0" y="0"/>
                </a:lnTo>
                <a:lnTo>
                  <a:pt x="10" y="0"/>
                </a:lnTo>
                <a:lnTo>
                  <a:pt x="10" y="82"/>
                </a:lnTo>
                <a:lnTo>
                  <a:pt x="7" y="82"/>
                </a:lnTo>
                <a:lnTo>
                  <a:pt x="5" y="82"/>
                </a:lnTo>
                <a:lnTo>
                  <a:pt x="4" y="8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Rectangle 1718"/>
          <p:cNvSpPr>
            <a:spLocks noChangeArrowheads="1"/>
          </p:cNvSpPr>
          <p:nvPr/>
        </p:nvSpPr>
        <p:spPr bwMode="auto">
          <a:xfrm>
            <a:off x="-6426200" y="17463"/>
            <a:ext cx="15875" cy="152400"/>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0" name="Freeform 1719"/>
          <p:cNvSpPr>
            <a:spLocks/>
          </p:cNvSpPr>
          <p:nvPr/>
        </p:nvSpPr>
        <p:spPr bwMode="auto">
          <a:xfrm>
            <a:off x="-6391275" y="-4763"/>
            <a:ext cx="15875" cy="174625"/>
          </a:xfrm>
          <a:custGeom>
            <a:avLst/>
            <a:gdLst>
              <a:gd name="T0" fmla="*/ 0 w 10"/>
              <a:gd name="T1" fmla="*/ 110 h 110"/>
              <a:gd name="T2" fmla="*/ 0 w 10"/>
              <a:gd name="T3" fmla="*/ 0 h 110"/>
              <a:gd name="T4" fmla="*/ 10 w 10"/>
              <a:gd name="T5" fmla="*/ 0 h 110"/>
              <a:gd name="T6" fmla="*/ 10 w 10"/>
              <a:gd name="T7" fmla="*/ 103 h 110"/>
              <a:gd name="T8" fmla="*/ 7 w 10"/>
              <a:gd name="T9" fmla="*/ 106 h 110"/>
              <a:gd name="T10" fmla="*/ 4 w 10"/>
              <a:gd name="T11" fmla="*/ 109 h 110"/>
              <a:gd name="T12" fmla="*/ 0 w 10"/>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10" h="110">
                <a:moveTo>
                  <a:pt x="0" y="110"/>
                </a:moveTo>
                <a:lnTo>
                  <a:pt x="0" y="0"/>
                </a:lnTo>
                <a:lnTo>
                  <a:pt x="10" y="0"/>
                </a:lnTo>
                <a:lnTo>
                  <a:pt x="10" y="103"/>
                </a:lnTo>
                <a:lnTo>
                  <a:pt x="7" y="106"/>
                </a:lnTo>
                <a:lnTo>
                  <a:pt x="4" y="109"/>
                </a:lnTo>
                <a:lnTo>
                  <a:pt x="0" y="1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 name="Freeform 1720"/>
          <p:cNvSpPr>
            <a:spLocks noEditPoints="1"/>
          </p:cNvSpPr>
          <p:nvPr/>
        </p:nvSpPr>
        <p:spPr bwMode="auto">
          <a:xfrm>
            <a:off x="-7304088" y="115888"/>
            <a:ext cx="71437" cy="203200"/>
          </a:xfrm>
          <a:custGeom>
            <a:avLst/>
            <a:gdLst>
              <a:gd name="T0" fmla="*/ 45 w 45"/>
              <a:gd name="T1" fmla="*/ 61 h 128"/>
              <a:gd name="T2" fmla="*/ 45 w 45"/>
              <a:gd name="T3" fmla="*/ 76 h 128"/>
              <a:gd name="T4" fmla="*/ 44 w 45"/>
              <a:gd name="T5" fmla="*/ 93 h 128"/>
              <a:gd name="T6" fmla="*/ 42 w 45"/>
              <a:gd name="T7" fmla="*/ 107 h 128"/>
              <a:gd name="T8" fmla="*/ 38 w 45"/>
              <a:gd name="T9" fmla="*/ 118 h 128"/>
              <a:gd name="T10" fmla="*/ 31 w 45"/>
              <a:gd name="T11" fmla="*/ 125 h 128"/>
              <a:gd name="T12" fmla="*/ 23 w 45"/>
              <a:gd name="T13" fmla="*/ 128 h 128"/>
              <a:gd name="T14" fmla="*/ 13 w 45"/>
              <a:gd name="T15" fmla="*/ 125 h 128"/>
              <a:gd name="T16" fmla="*/ 7 w 45"/>
              <a:gd name="T17" fmla="*/ 118 h 128"/>
              <a:gd name="T18" fmla="*/ 3 w 45"/>
              <a:gd name="T19" fmla="*/ 107 h 128"/>
              <a:gd name="T20" fmla="*/ 0 w 45"/>
              <a:gd name="T21" fmla="*/ 93 h 128"/>
              <a:gd name="T22" fmla="*/ 0 w 45"/>
              <a:gd name="T23" fmla="*/ 76 h 128"/>
              <a:gd name="T24" fmla="*/ 0 w 45"/>
              <a:gd name="T25" fmla="*/ 61 h 128"/>
              <a:gd name="T26" fmla="*/ 0 w 45"/>
              <a:gd name="T27" fmla="*/ 47 h 128"/>
              <a:gd name="T28" fmla="*/ 0 w 45"/>
              <a:gd name="T29" fmla="*/ 34 h 128"/>
              <a:gd name="T30" fmla="*/ 3 w 45"/>
              <a:gd name="T31" fmla="*/ 20 h 128"/>
              <a:gd name="T32" fmla="*/ 7 w 45"/>
              <a:gd name="T33" fmla="*/ 11 h 128"/>
              <a:gd name="T34" fmla="*/ 13 w 45"/>
              <a:gd name="T35" fmla="*/ 2 h 128"/>
              <a:gd name="T36" fmla="*/ 23 w 45"/>
              <a:gd name="T37" fmla="*/ 0 h 128"/>
              <a:gd name="T38" fmla="*/ 31 w 45"/>
              <a:gd name="T39" fmla="*/ 2 h 128"/>
              <a:gd name="T40" fmla="*/ 38 w 45"/>
              <a:gd name="T41" fmla="*/ 11 h 128"/>
              <a:gd name="T42" fmla="*/ 42 w 45"/>
              <a:gd name="T43" fmla="*/ 20 h 128"/>
              <a:gd name="T44" fmla="*/ 44 w 45"/>
              <a:gd name="T45" fmla="*/ 34 h 128"/>
              <a:gd name="T46" fmla="*/ 45 w 45"/>
              <a:gd name="T47" fmla="*/ 47 h 128"/>
              <a:gd name="T48" fmla="*/ 45 w 45"/>
              <a:gd name="T49" fmla="*/ 61 h 128"/>
              <a:gd name="T50" fmla="*/ 14 w 45"/>
              <a:gd name="T51" fmla="*/ 61 h 128"/>
              <a:gd name="T52" fmla="*/ 14 w 45"/>
              <a:gd name="T53" fmla="*/ 83 h 128"/>
              <a:gd name="T54" fmla="*/ 16 w 45"/>
              <a:gd name="T55" fmla="*/ 100 h 128"/>
              <a:gd name="T56" fmla="*/ 17 w 45"/>
              <a:gd name="T57" fmla="*/ 111 h 128"/>
              <a:gd name="T58" fmla="*/ 20 w 45"/>
              <a:gd name="T59" fmla="*/ 118 h 128"/>
              <a:gd name="T60" fmla="*/ 23 w 45"/>
              <a:gd name="T61" fmla="*/ 119 h 128"/>
              <a:gd name="T62" fmla="*/ 26 w 45"/>
              <a:gd name="T63" fmla="*/ 118 h 128"/>
              <a:gd name="T64" fmla="*/ 28 w 45"/>
              <a:gd name="T65" fmla="*/ 111 h 128"/>
              <a:gd name="T66" fmla="*/ 30 w 45"/>
              <a:gd name="T67" fmla="*/ 100 h 128"/>
              <a:gd name="T68" fmla="*/ 31 w 45"/>
              <a:gd name="T69" fmla="*/ 83 h 128"/>
              <a:gd name="T70" fmla="*/ 31 w 45"/>
              <a:gd name="T71" fmla="*/ 61 h 128"/>
              <a:gd name="T72" fmla="*/ 31 w 45"/>
              <a:gd name="T73" fmla="*/ 37 h 128"/>
              <a:gd name="T74" fmla="*/ 28 w 45"/>
              <a:gd name="T75" fmla="*/ 20 h 128"/>
              <a:gd name="T76" fmla="*/ 26 w 45"/>
              <a:gd name="T77" fmla="*/ 11 h 128"/>
              <a:gd name="T78" fmla="*/ 23 w 45"/>
              <a:gd name="T79" fmla="*/ 8 h 128"/>
              <a:gd name="T80" fmla="*/ 19 w 45"/>
              <a:gd name="T81" fmla="*/ 11 h 128"/>
              <a:gd name="T82" fmla="*/ 16 w 45"/>
              <a:gd name="T83" fmla="*/ 20 h 128"/>
              <a:gd name="T84" fmla="*/ 14 w 45"/>
              <a:gd name="T85" fmla="*/ 37 h 128"/>
              <a:gd name="T86" fmla="*/ 14 w 45"/>
              <a:gd name="T87" fmla="*/ 6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 h="128">
                <a:moveTo>
                  <a:pt x="45" y="61"/>
                </a:moveTo>
                <a:lnTo>
                  <a:pt x="45" y="76"/>
                </a:lnTo>
                <a:lnTo>
                  <a:pt x="44" y="93"/>
                </a:lnTo>
                <a:lnTo>
                  <a:pt x="42" y="107"/>
                </a:lnTo>
                <a:lnTo>
                  <a:pt x="38" y="118"/>
                </a:lnTo>
                <a:lnTo>
                  <a:pt x="31" y="125"/>
                </a:lnTo>
                <a:lnTo>
                  <a:pt x="23" y="128"/>
                </a:lnTo>
                <a:lnTo>
                  <a:pt x="13" y="125"/>
                </a:lnTo>
                <a:lnTo>
                  <a:pt x="7" y="118"/>
                </a:lnTo>
                <a:lnTo>
                  <a:pt x="3" y="107"/>
                </a:lnTo>
                <a:lnTo>
                  <a:pt x="0" y="93"/>
                </a:lnTo>
                <a:lnTo>
                  <a:pt x="0" y="76"/>
                </a:lnTo>
                <a:lnTo>
                  <a:pt x="0" y="61"/>
                </a:lnTo>
                <a:lnTo>
                  <a:pt x="0" y="47"/>
                </a:lnTo>
                <a:lnTo>
                  <a:pt x="0" y="34"/>
                </a:lnTo>
                <a:lnTo>
                  <a:pt x="3" y="20"/>
                </a:lnTo>
                <a:lnTo>
                  <a:pt x="7" y="11"/>
                </a:lnTo>
                <a:lnTo>
                  <a:pt x="13" y="2"/>
                </a:lnTo>
                <a:lnTo>
                  <a:pt x="23" y="0"/>
                </a:lnTo>
                <a:lnTo>
                  <a:pt x="31" y="2"/>
                </a:lnTo>
                <a:lnTo>
                  <a:pt x="38" y="11"/>
                </a:lnTo>
                <a:lnTo>
                  <a:pt x="42" y="20"/>
                </a:lnTo>
                <a:lnTo>
                  <a:pt x="44" y="34"/>
                </a:lnTo>
                <a:lnTo>
                  <a:pt x="45" y="47"/>
                </a:lnTo>
                <a:lnTo>
                  <a:pt x="45" y="61"/>
                </a:lnTo>
                <a:close/>
                <a:moveTo>
                  <a:pt x="14" y="61"/>
                </a:moveTo>
                <a:lnTo>
                  <a:pt x="14" y="83"/>
                </a:lnTo>
                <a:lnTo>
                  <a:pt x="16" y="100"/>
                </a:lnTo>
                <a:lnTo>
                  <a:pt x="17" y="111"/>
                </a:lnTo>
                <a:lnTo>
                  <a:pt x="20" y="118"/>
                </a:lnTo>
                <a:lnTo>
                  <a:pt x="23" y="119"/>
                </a:lnTo>
                <a:lnTo>
                  <a:pt x="26" y="118"/>
                </a:lnTo>
                <a:lnTo>
                  <a:pt x="28" y="111"/>
                </a:lnTo>
                <a:lnTo>
                  <a:pt x="30" y="100"/>
                </a:lnTo>
                <a:lnTo>
                  <a:pt x="31" y="83"/>
                </a:lnTo>
                <a:lnTo>
                  <a:pt x="31" y="61"/>
                </a:lnTo>
                <a:lnTo>
                  <a:pt x="31" y="37"/>
                </a:lnTo>
                <a:lnTo>
                  <a:pt x="28" y="20"/>
                </a:lnTo>
                <a:lnTo>
                  <a:pt x="26" y="11"/>
                </a:lnTo>
                <a:lnTo>
                  <a:pt x="23" y="8"/>
                </a:lnTo>
                <a:lnTo>
                  <a:pt x="19" y="11"/>
                </a:lnTo>
                <a:lnTo>
                  <a:pt x="16" y="20"/>
                </a:lnTo>
                <a:lnTo>
                  <a:pt x="14" y="37"/>
                </a:lnTo>
                <a:lnTo>
                  <a:pt x="14" y="6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1721"/>
          <p:cNvSpPr>
            <a:spLocks noEditPoints="1"/>
          </p:cNvSpPr>
          <p:nvPr/>
        </p:nvSpPr>
        <p:spPr bwMode="auto">
          <a:xfrm>
            <a:off x="-7221538" y="115888"/>
            <a:ext cx="88900" cy="203200"/>
          </a:xfrm>
          <a:custGeom>
            <a:avLst/>
            <a:gdLst>
              <a:gd name="T0" fmla="*/ 21 w 56"/>
              <a:gd name="T1" fmla="*/ 118 h 128"/>
              <a:gd name="T2" fmla="*/ 28 w 56"/>
              <a:gd name="T3" fmla="*/ 125 h 128"/>
              <a:gd name="T4" fmla="*/ 29 w 56"/>
              <a:gd name="T5" fmla="*/ 126 h 128"/>
              <a:gd name="T6" fmla="*/ 28 w 56"/>
              <a:gd name="T7" fmla="*/ 128 h 128"/>
              <a:gd name="T8" fmla="*/ 0 w 56"/>
              <a:gd name="T9" fmla="*/ 128 h 128"/>
              <a:gd name="T10" fmla="*/ 0 w 56"/>
              <a:gd name="T11" fmla="*/ 126 h 128"/>
              <a:gd name="T12" fmla="*/ 7 w 56"/>
              <a:gd name="T13" fmla="*/ 121 h 128"/>
              <a:gd name="T14" fmla="*/ 8 w 56"/>
              <a:gd name="T15" fmla="*/ 115 h 128"/>
              <a:gd name="T16" fmla="*/ 7 w 56"/>
              <a:gd name="T17" fmla="*/ 9 h 128"/>
              <a:gd name="T18" fmla="*/ 1 w 56"/>
              <a:gd name="T19" fmla="*/ 2 h 128"/>
              <a:gd name="T20" fmla="*/ 0 w 56"/>
              <a:gd name="T21" fmla="*/ 1 h 128"/>
              <a:gd name="T22" fmla="*/ 1 w 56"/>
              <a:gd name="T23" fmla="*/ 0 h 128"/>
              <a:gd name="T24" fmla="*/ 35 w 56"/>
              <a:gd name="T25" fmla="*/ 2 h 128"/>
              <a:gd name="T26" fmla="*/ 47 w 56"/>
              <a:gd name="T27" fmla="*/ 18 h 128"/>
              <a:gd name="T28" fmla="*/ 49 w 56"/>
              <a:gd name="T29" fmla="*/ 44 h 128"/>
              <a:gd name="T30" fmla="*/ 42 w 56"/>
              <a:gd name="T31" fmla="*/ 58 h 128"/>
              <a:gd name="T32" fmla="*/ 40 w 56"/>
              <a:gd name="T33" fmla="*/ 64 h 128"/>
              <a:gd name="T34" fmla="*/ 46 w 56"/>
              <a:gd name="T35" fmla="*/ 71 h 128"/>
              <a:gd name="T36" fmla="*/ 47 w 56"/>
              <a:gd name="T37" fmla="*/ 80 h 128"/>
              <a:gd name="T38" fmla="*/ 49 w 56"/>
              <a:gd name="T39" fmla="*/ 118 h 128"/>
              <a:gd name="T40" fmla="*/ 54 w 56"/>
              <a:gd name="T41" fmla="*/ 125 h 128"/>
              <a:gd name="T42" fmla="*/ 56 w 56"/>
              <a:gd name="T43" fmla="*/ 128 h 128"/>
              <a:gd name="T44" fmla="*/ 54 w 56"/>
              <a:gd name="T45" fmla="*/ 128 h 128"/>
              <a:gd name="T46" fmla="*/ 42 w 56"/>
              <a:gd name="T47" fmla="*/ 128 h 128"/>
              <a:gd name="T48" fmla="*/ 36 w 56"/>
              <a:gd name="T49" fmla="*/ 123 h 128"/>
              <a:gd name="T50" fmla="*/ 35 w 56"/>
              <a:gd name="T51" fmla="*/ 116 h 128"/>
              <a:gd name="T52" fmla="*/ 33 w 56"/>
              <a:gd name="T53" fmla="*/ 75 h 128"/>
              <a:gd name="T54" fmla="*/ 28 w 56"/>
              <a:gd name="T55" fmla="*/ 68 h 128"/>
              <a:gd name="T56" fmla="*/ 21 w 56"/>
              <a:gd name="T57" fmla="*/ 66 h 128"/>
              <a:gd name="T58" fmla="*/ 21 w 56"/>
              <a:gd name="T59" fmla="*/ 58 h 128"/>
              <a:gd name="T60" fmla="*/ 29 w 56"/>
              <a:gd name="T61" fmla="*/ 57 h 128"/>
              <a:gd name="T62" fmla="*/ 35 w 56"/>
              <a:gd name="T63" fmla="*/ 44 h 128"/>
              <a:gd name="T64" fmla="*/ 35 w 56"/>
              <a:gd name="T65" fmla="*/ 18 h 128"/>
              <a:gd name="T66" fmla="*/ 24 w 56"/>
              <a:gd name="T67" fmla="*/ 8 h 128"/>
              <a:gd name="T68" fmla="*/ 21 w 56"/>
              <a:gd name="T69" fmla="*/ 5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28">
                <a:moveTo>
                  <a:pt x="21" y="115"/>
                </a:moveTo>
                <a:lnTo>
                  <a:pt x="21" y="118"/>
                </a:lnTo>
                <a:lnTo>
                  <a:pt x="22" y="121"/>
                </a:lnTo>
                <a:lnTo>
                  <a:pt x="28" y="125"/>
                </a:lnTo>
                <a:lnTo>
                  <a:pt x="28" y="126"/>
                </a:lnTo>
                <a:lnTo>
                  <a:pt x="29" y="126"/>
                </a:lnTo>
                <a:lnTo>
                  <a:pt x="29" y="128"/>
                </a:lnTo>
                <a:lnTo>
                  <a:pt x="28" y="128"/>
                </a:lnTo>
                <a:lnTo>
                  <a:pt x="1" y="128"/>
                </a:lnTo>
                <a:lnTo>
                  <a:pt x="0" y="128"/>
                </a:lnTo>
                <a:lnTo>
                  <a:pt x="0" y="126"/>
                </a:lnTo>
                <a:lnTo>
                  <a:pt x="0" y="126"/>
                </a:lnTo>
                <a:lnTo>
                  <a:pt x="1" y="125"/>
                </a:lnTo>
                <a:lnTo>
                  <a:pt x="7" y="121"/>
                </a:lnTo>
                <a:lnTo>
                  <a:pt x="7" y="118"/>
                </a:lnTo>
                <a:lnTo>
                  <a:pt x="8" y="115"/>
                </a:lnTo>
                <a:lnTo>
                  <a:pt x="8" y="12"/>
                </a:lnTo>
                <a:lnTo>
                  <a:pt x="7" y="9"/>
                </a:lnTo>
                <a:lnTo>
                  <a:pt x="7" y="8"/>
                </a:lnTo>
                <a:lnTo>
                  <a:pt x="1" y="2"/>
                </a:lnTo>
                <a:lnTo>
                  <a:pt x="0" y="2"/>
                </a:lnTo>
                <a:lnTo>
                  <a:pt x="0" y="1"/>
                </a:lnTo>
                <a:lnTo>
                  <a:pt x="0" y="0"/>
                </a:lnTo>
                <a:lnTo>
                  <a:pt x="1" y="0"/>
                </a:lnTo>
                <a:lnTo>
                  <a:pt x="22" y="0"/>
                </a:lnTo>
                <a:lnTo>
                  <a:pt x="35" y="2"/>
                </a:lnTo>
                <a:lnTo>
                  <a:pt x="43" y="8"/>
                </a:lnTo>
                <a:lnTo>
                  <a:pt x="47" y="18"/>
                </a:lnTo>
                <a:lnTo>
                  <a:pt x="49" y="32"/>
                </a:lnTo>
                <a:lnTo>
                  <a:pt x="49" y="44"/>
                </a:lnTo>
                <a:lnTo>
                  <a:pt x="46" y="52"/>
                </a:lnTo>
                <a:lnTo>
                  <a:pt x="42" y="58"/>
                </a:lnTo>
                <a:lnTo>
                  <a:pt x="36" y="62"/>
                </a:lnTo>
                <a:lnTo>
                  <a:pt x="40" y="64"/>
                </a:lnTo>
                <a:lnTo>
                  <a:pt x="43" y="68"/>
                </a:lnTo>
                <a:lnTo>
                  <a:pt x="46" y="71"/>
                </a:lnTo>
                <a:lnTo>
                  <a:pt x="47" y="76"/>
                </a:lnTo>
                <a:lnTo>
                  <a:pt x="47" y="80"/>
                </a:lnTo>
                <a:lnTo>
                  <a:pt x="47" y="116"/>
                </a:lnTo>
                <a:lnTo>
                  <a:pt x="49" y="118"/>
                </a:lnTo>
                <a:lnTo>
                  <a:pt x="49" y="119"/>
                </a:lnTo>
                <a:lnTo>
                  <a:pt x="54" y="125"/>
                </a:lnTo>
                <a:lnTo>
                  <a:pt x="56" y="126"/>
                </a:lnTo>
                <a:lnTo>
                  <a:pt x="56" y="128"/>
                </a:lnTo>
                <a:lnTo>
                  <a:pt x="56" y="128"/>
                </a:lnTo>
                <a:lnTo>
                  <a:pt x="54" y="128"/>
                </a:lnTo>
                <a:lnTo>
                  <a:pt x="46" y="128"/>
                </a:lnTo>
                <a:lnTo>
                  <a:pt x="42" y="128"/>
                </a:lnTo>
                <a:lnTo>
                  <a:pt x="38" y="126"/>
                </a:lnTo>
                <a:lnTo>
                  <a:pt x="36" y="123"/>
                </a:lnTo>
                <a:lnTo>
                  <a:pt x="35" y="121"/>
                </a:lnTo>
                <a:lnTo>
                  <a:pt x="35" y="116"/>
                </a:lnTo>
                <a:lnTo>
                  <a:pt x="35" y="80"/>
                </a:lnTo>
                <a:lnTo>
                  <a:pt x="33" y="75"/>
                </a:lnTo>
                <a:lnTo>
                  <a:pt x="32" y="71"/>
                </a:lnTo>
                <a:lnTo>
                  <a:pt x="28" y="68"/>
                </a:lnTo>
                <a:lnTo>
                  <a:pt x="24" y="66"/>
                </a:lnTo>
                <a:lnTo>
                  <a:pt x="21" y="66"/>
                </a:lnTo>
                <a:lnTo>
                  <a:pt x="21" y="115"/>
                </a:lnTo>
                <a:close/>
                <a:moveTo>
                  <a:pt x="21" y="58"/>
                </a:moveTo>
                <a:lnTo>
                  <a:pt x="24" y="58"/>
                </a:lnTo>
                <a:lnTo>
                  <a:pt x="29" y="57"/>
                </a:lnTo>
                <a:lnTo>
                  <a:pt x="32" y="52"/>
                </a:lnTo>
                <a:lnTo>
                  <a:pt x="35" y="44"/>
                </a:lnTo>
                <a:lnTo>
                  <a:pt x="35" y="32"/>
                </a:lnTo>
                <a:lnTo>
                  <a:pt x="35" y="18"/>
                </a:lnTo>
                <a:lnTo>
                  <a:pt x="31" y="11"/>
                </a:lnTo>
                <a:lnTo>
                  <a:pt x="24" y="8"/>
                </a:lnTo>
                <a:lnTo>
                  <a:pt x="21" y="8"/>
                </a:lnTo>
                <a:lnTo>
                  <a:pt x="21" y="5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1722"/>
          <p:cNvSpPr>
            <a:spLocks/>
          </p:cNvSpPr>
          <p:nvPr/>
        </p:nvSpPr>
        <p:spPr bwMode="auto">
          <a:xfrm>
            <a:off x="-7126288" y="115888"/>
            <a:ext cx="80962" cy="203200"/>
          </a:xfrm>
          <a:custGeom>
            <a:avLst/>
            <a:gdLst>
              <a:gd name="T0" fmla="*/ 30 w 51"/>
              <a:gd name="T1" fmla="*/ 71 h 128"/>
              <a:gd name="T2" fmla="*/ 23 w 51"/>
              <a:gd name="T3" fmla="*/ 65 h 128"/>
              <a:gd name="T4" fmla="*/ 23 w 51"/>
              <a:gd name="T5" fmla="*/ 64 h 128"/>
              <a:gd name="T6" fmla="*/ 25 w 51"/>
              <a:gd name="T7" fmla="*/ 62 h 128"/>
              <a:gd name="T8" fmla="*/ 50 w 51"/>
              <a:gd name="T9" fmla="*/ 64 h 128"/>
              <a:gd name="T10" fmla="*/ 50 w 51"/>
              <a:gd name="T11" fmla="*/ 65 h 128"/>
              <a:gd name="T12" fmla="*/ 44 w 51"/>
              <a:gd name="T13" fmla="*/ 69 h 128"/>
              <a:gd name="T14" fmla="*/ 43 w 51"/>
              <a:gd name="T15" fmla="*/ 73 h 128"/>
              <a:gd name="T16" fmla="*/ 43 w 51"/>
              <a:gd name="T17" fmla="*/ 128 h 128"/>
              <a:gd name="T18" fmla="*/ 40 w 51"/>
              <a:gd name="T19" fmla="*/ 128 h 128"/>
              <a:gd name="T20" fmla="*/ 35 w 51"/>
              <a:gd name="T21" fmla="*/ 122 h 128"/>
              <a:gd name="T22" fmla="*/ 33 w 51"/>
              <a:gd name="T23" fmla="*/ 122 h 128"/>
              <a:gd name="T24" fmla="*/ 29 w 51"/>
              <a:gd name="T25" fmla="*/ 125 h 128"/>
              <a:gd name="T26" fmla="*/ 22 w 51"/>
              <a:gd name="T27" fmla="*/ 128 h 128"/>
              <a:gd name="T28" fmla="*/ 7 w 51"/>
              <a:gd name="T29" fmla="*/ 116 h 128"/>
              <a:gd name="T30" fmla="*/ 0 w 51"/>
              <a:gd name="T31" fmla="*/ 90 h 128"/>
              <a:gd name="T32" fmla="*/ 0 w 51"/>
              <a:gd name="T33" fmla="*/ 61 h 128"/>
              <a:gd name="T34" fmla="*/ 0 w 51"/>
              <a:gd name="T35" fmla="*/ 36 h 128"/>
              <a:gd name="T36" fmla="*/ 7 w 51"/>
              <a:gd name="T37" fmla="*/ 11 h 128"/>
              <a:gd name="T38" fmla="*/ 21 w 51"/>
              <a:gd name="T39" fmla="*/ 0 h 128"/>
              <a:gd name="T40" fmla="*/ 28 w 51"/>
              <a:gd name="T41" fmla="*/ 1 h 128"/>
              <a:gd name="T42" fmla="*/ 32 w 51"/>
              <a:gd name="T43" fmla="*/ 4 h 128"/>
              <a:gd name="T44" fmla="*/ 35 w 51"/>
              <a:gd name="T45" fmla="*/ 5 h 128"/>
              <a:gd name="T46" fmla="*/ 37 w 51"/>
              <a:gd name="T47" fmla="*/ 4 h 128"/>
              <a:gd name="T48" fmla="*/ 40 w 51"/>
              <a:gd name="T49" fmla="*/ 1 h 128"/>
              <a:gd name="T50" fmla="*/ 43 w 51"/>
              <a:gd name="T51" fmla="*/ 1 h 128"/>
              <a:gd name="T52" fmla="*/ 43 w 51"/>
              <a:gd name="T53" fmla="*/ 44 h 128"/>
              <a:gd name="T54" fmla="*/ 43 w 51"/>
              <a:gd name="T55" fmla="*/ 45 h 128"/>
              <a:gd name="T56" fmla="*/ 42 w 51"/>
              <a:gd name="T57" fmla="*/ 43 h 128"/>
              <a:gd name="T58" fmla="*/ 33 w 51"/>
              <a:gd name="T59" fmla="*/ 20 h 128"/>
              <a:gd name="T60" fmla="*/ 22 w 51"/>
              <a:gd name="T61" fmla="*/ 8 h 128"/>
              <a:gd name="T62" fmla="*/ 15 w 51"/>
              <a:gd name="T63" fmla="*/ 20 h 128"/>
              <a:gd name="T64" fmla="*/ 14 w 51"/>
              <a:gd name="T65" fmla="*/ 61 h 128"/>
              <a:gd name="T66" fmla="*/ 15 w 51"/>
              <a:gd name="T67" fmla="*/ 103 h 128"/>
              <a:gd name="T68" fmla="*/ 18 w 51"/>
              <a:gd name="T69" fmla="*/ 118 h 128"/>
              <a:gd name="T70" fmla="*/ 26 w 51"/>
              <a:gd name="T71" fmla="*/ 116 h 128"/>
              <a:gd name="T72" fmla="*/ 30 w 51"/>
              <a:gd name="T73" fmla="*/ 9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 h="128">
                <a:moveTo>
                  <a:pt x="30" y="73"/>
                </a:moveTo>
                <a:lnTo>
                  <a:pt x="30" y="71"/>
                </a:lnTo>
                <a:lnTo>
                  <a:pt x="29" y="69"/>
                </a:lnTo>
                <a:lnTo>
                  <a:pt x="23" y="65"/>
                </a:lnTo>
                <a:lnTo>
                  <a:pt x="23" y="65"/>
                </a:lnTo>
                <a:lnTo>
                  <a:pt x="23" y="64"/>
                </a:lnTo>
                <a:lnTo>
                  <a:pt x="23" y="64"/>
                </a:lnTo>
                <a:lnTo>
                  <a:pt x="25" y="62"/>
                </a:lnTo>
                <a:lnTo>
                  <a:pt x="50" y="62"/>
                </a:lnTo>
                <a:lnTo>
                  <a:pt x="50" y="64"/>
                </a:lnTo>
                <a:lnTo>
                  <a:pt x="51" y="64"/>
                </a:lnTo>
                <a:lnTo>
                  <a:pt x="50" y="65"/>
                </a:lnTo>
                <a:lnTo>
                  <a:pt x="50" y="65"/>
                </a:lnTo>
                <a:lnTo>
                  <a:pt x="44" y="69"/>
                </a:lnTo>
                <a:lnTo>
                  <a:pt x="44" y="71"/>
                </a:lnTo>
                <a:lnTo>
                  <a:pt x="43" y="73"/>
                </a:lnTo>
                <a:lnTo>
                  <a:pt x="43" y="126"/>
                </a:lnTo>
                <a:lnTo>
                  <a:pt x="43" y="128"/>
                </a:lnTo>
                <a:lnTo>
                  <a:pt x="43" y="128"/>
                </a:lnTo>
                <a:lnTo>
                  <a:pt x="40" y="128"/>
                </a:lnTo>
                <a:lnTo>
                  <a:pt x="36" y="122"/>
                </a:lnTo>
                <a:lnTo>
                  <a:pt x="35" y="122"/>
                </a:lnTo>
                <a:lnTo>
                  <a:pt x="35" y="122"/>
                </a:lnTo>
                <a:lnTo>
                  <a:pt x="33" y="122"/>
                </a:lnTo>
                <a:lnTo>
                  <a:pt x="32" y="122"/>
                </a:lnTo>
                <a:lnTo>
                  <a:pt x="29" y="125"/>
                </a:lnTo>
                <a:lnTo>
                  <a:pt x="25" y="128"/>
                </a:lnTo>
                <a:lnTo>
                  <a:pt x="22" y="128"/>
                </a:lnTo>
                <a:lnTo>
                  <a:pt x="12" y="125"/>
                </a:lnTo>
                <a:lnTo>
                  <a:pt x="7" y="116"/>
                </a:lnTo>
                <a:lnTo>
                  <a:pt x="3" y="105"/>
                </a:lnTo>
                <a:lnTo>
                  <a:pt x="0" y="90"/>
                </a:lnTo>
                <a:lnTo>
                  <a:pt x="0" y="75"/>
                </a:lnTo>
                <a:lnTo>
                  <a:pt x="0" y="61"/>
                </a:lnTo>
                <a:lnTo>
                  <a:pt x="0" y="48"/>
                </a:lnTo>
                <a:lnTo>
                  <a:pt x="0" y="36"/>
                </a:lnTo>
                <a:lnTo>
                  <a:pt x="3" y="22"/>
                </a:lnTo>
                <a:lnTo>
                  <a:pt x="7" y="11"/>
                </a:lnTo>
                <a:lnTo>
                  <a:pt x="12" y="2"/>
                </a:lnTo>
                <a:lnTo>
                  <a:pt x="21" y="0"/>
                </a:lnTo>
                <a:lnTo>
                  <a:pt x="25" y="1"/>
                </a:lnTo>
                <a:lnTo>
                  <a:pt x="28" y="1"/>
                </a:lnTo>
                <a:lnTo>
                  <a:pt x="30" y="2"/>
                </a:lnTo>
                <a:lnTo>
                  <a:pt x="32" y="4"/>
                </a:lnTo>
                <a:lnTo>
                  <a:pt x="33" y="5"/>
                </a:lnTo>
                <a:lnTo>
                  <a:pt x="35" y="5"/>
                </a:lnTo>
                <a:lnTo>
                  <a:pt x="36" y="5"/>
                </a:lnTo>
                <a:lnTo>
                  <a:pt x="37" y="4"/>
                </a:lnTo>
                <a:lnTo>
                  <a:pt x="39" y="2"/>
                </a:lnTo>
                <a:lnTo>
                  <a:pt x="40" y="1"/>
                </a:lnTo>
                <a:lnTo>
                  <a:pt x="42" y="0"/>
                </a:lnTo>
                <a:lnTo>
                  <a:pt x="43" y="1"/>
                </a:lnTo>
                <a:lnTo>
                  <a:pt x="43" y="2"/>
                </a:lnTo>
                <a:lnTo>
                  <a:pt x="43" y="44"/>
                </a:lnTo>
                <a:lnTo>
                  <a:pt x="43" y="44"/>
                </a:lnTo>
                <a:lnTo>
                  <a:pt x="43" y="45"/>
                </a:lnTo>
                <a:lnTo>
                  <a:pt x="42" y="44"/>
                </a:lnTo>
                <a:lnTo>
                  <a:pt x="42" y="43"/>
                </a:lnTo>
                <a:lnTo>
                  <a:pt x="37" y="33"/>
                </a:lnTo>
                <a:lnTo>
                  <a:pt x="33" y="20"/>
                </a:lnTo>
                <a:lnTo>
                  <a:pt x="28" y="12"/>
                </a:lnTo>
                <a:lnTo>
                  <a:pt x="22" y="8"/>
                </a:lnTo>
                <a:lnTo>
                  <a:pt x="18" y="12"/>
                </a:lnTo>
                <a:lnTo>
                  <a:pt x="15" y="20"/>
                </a:lnTo>
                <a:lnTo>
                  <a:pt x="14" y="37"/>
                </a:lnTo>
                <a:lnTo>
                  <a:pt x="14" y="61"/>
                </a:lnTo>
                <a:lnTo>
                  <a:pt x="14" y="86"/>
                </a:lnTo>
                <a:lnTo>
                  <a:pt x="15" y="103"/>
                </a:lnTo>
                <a:lnTo>
                  <a:pt x="17" y="112"/>
                </a:lnTo>
                <a:lnTo>
                  <a:pt x="18" y="118"/>
                </a:lnTo>
                <a:lnTo>
                  <a:pt x="22" y="119"/>
                </a:lnTo>
                <a:lnTo>
                  <a:pt x="26" y="116"/>
                </a:lnTo>
                <a:lnTo>
                  <a:pt x="29" y="110"/>
                </a:lnTo>
                <a:lnTo>
                  <a:pt x="30" y="97"/>
                </a:lnTo>
                <a:lnTo>
                  <a:pt x="30" y="7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1723"/>
          <p:cNvSpPr>
            <a:spLocks noEditPoints="1"/>
          </p:cNvSpPr>
          <p:nvPr/>
        </p:nvSpPr>
        <p:spPr bwMode="auto">
          <a:xfrm>
            <a:off x="-7045325" y="115888"/>
            <a:ext cx="88900" cy="203200"/>
          </a:xfrm>
          <a:custGeom>
            <a:avLst/>
            <a:gdLst>
              <a:gd name="T0" fmla="*/ 34 w 56"/>
              <a:gd name="T1" fmla="*/ 100 h 128"/>
              <a:gd name="T2" fmla="*/ 32 w 56"/>
              <a:gd name="T3" fmla="*/ 98 h 128"/>
              <a:gd name="T4" fmla="*/ 32 w 56"/>
              <a:gd name="T5" fmla="*/ 98 h 128"/>
              <a:gd name="T6" fmla="*/ 20 w 56"/>
              <a:gd name="T7" fmla="*/ 98 h 128"/>
              <a:gd name="T8" fmla="*/ 18 w 56"/>
              <a:gd name="T9" fmla="*/ 98 h 128"/>
              <a:gd name="T10" fmla="*/ 18 w 56"/>
              <a:gd name="T11" fmla="*/ 98 h 128"/>
              <a:gd name="T12" fmla="*/ 16 w 56"/>
              <a:gd name="T13" fmla="*/ 118 h 128"/>
              <a:gd name="T14" fmla="*/ 16 w 56"/>
              <a:gd name="T15" fmla="*/ 119 h 128"/>
              <a:gd name="T16" fmla="*/ 17 w 56"/>
              <a:gd name="T17" fmla="*/ 121 h 128"/>
              <a:gd name="T18" fmla="*/ 20 w 56"/>
              <a:gd name="T19" fmla="*/ 125 h 128"/>
              <a:gd name="T20" fmla="*/ 21 w 56"/>
              <a:gd name="T21" fmla="*/ 126 h 128"/>
              <a:gd name="T22" fmla="*/ 23 w 56"/>
              <a:gd name="T23" fmla="*/ 126 h 128"/>
              <a:gd name="T24" fmla="*/ 21 w 56"/>
              <a:gd name="T25" fmla="*/ 128 h 128"/>
              <a:gd name="T26" fmla="*/ 21 w 56"/>
              <a:gd name="T27" fmla="*/ 128 h 128"/>
              <a:gd name="T28" fmla="*/ 2 w 56"/>
              <a:gd name="T29" fmla="*/ 128 h 128"/>
              <a:gd name="T30" fmla="*/ 0 w 56"/>
              <a:gd name="T31" fmla="*/ 128 h 128"/>
              <a:gd name="T32" fmla="*/ 0 w 56"/>
              <a:gd name="T33" fmla="*/ 126 h 128"/>
              <a:gd name="T34" fmla="*/ 0 w 56"/>
              <a:gd name="T35" fmla="*/ 126 h 128"/>
              <a:gd name="T36" fmla="*/ 2 w 56"/>
              <a:gd name="T37" fmla="*/ 125 h 128"/>
              <a:gd name="T38" fmla="*/ 6 w 56"/>
              <a:gd name="T39" fmla="*/ 121 h 128"/>
              <a:gd name="T40" fmla="*/ 7 w 56"/>
              <a:gd name="T41" fmla="*/ 118 h 128"/>
              <a:gd name="T42" fmla="*/ 7 w 56"/>
              <a:gd name="T43" fmla="*/ 116 h 128"/>
              <a:gd name="T44" fmla="*/ 23 w 56"/>
              <a:gd name="T45" fmla="*/ 1 h 128"/>
              <a:gd name="T46" fmla="*/ 24 w 56"/>
              <a:gd name="T47" fmla="*/ 1 h 128"/>
              <a:gd name="T48" fmla="*/ 24 w 56"/>
              <a:gd name="T49" fmla="*/ 0 h 128"/>
              <a:gd name="T50" fmla="*/ 31 w 56"/>
              <a:gd name="T51" fmla="*/ 0 h 128"/>
              <a:gd name="T52" fmla="*/ 32 w 56"/>
              <a:gd name="T53" fmla="*/ 1 h 128"/>
              <a:gd name="T54" fmla="*/ 32 w 56"/>
              <a:gd name="T55" fmla="*/ 2 h 128"/>
              <a:gd name="T56" fmla="*/ 49 w 56"/>
              <a:gd name="T57" fmla="*/ 116 h 128"/>
              <a:gd name="T58" fmla="*/ 49 w 56"/>
              <a:gd name="T59" fmla="*/ 119 h 128"/>
              <a:gd name="T60" fmla="*/ 50 w 56"/>
              <a:gd name="T61" fmla="*/ 121 h 128"/>
              <a:gd name="T62" fmla="*/ 55 w 56"/>
              <a:gd name="T63" fmla="*/ 125 h 128"/>
              <a:gd name="T64" fmla="*/ 56 w 56"/>
              <a:gd name="T65" fmla="*/ 126 h 128"/>
              <a:gd name="T66" fmla="*/ 56 w 56"/>
              <a:gd name="T67" fmla="*/ 126 h 128"/>
              <a:gd name="T68" fmla="*/ 56 w 56"/>
              <a:gd name="T69" fmla="*/ 128 h 128"/>
              <a:gd name="T70" fmla="*/ 55 w 56"/>
              <a:gd name="T71" fmla="*/ 128 h 128"/>
              <a:gd name="T72" fmla="*/ 31 w 56"/>
              <a:gd name="T73" fmla="*/ 128 h 128"/>
              <a:gd name="T74" fmla="*/ 30 w 56"/>
              <a:gd name="T75" fmla="*/ 128 h 128"/>
              <a:gd name="T76" fmla="*/ 30 w 56"/>
              <a:gd name="T77" fmla="*/ 126 h 128"/>
              <a:gd name="T78" fmla="*/ 30 w 56"/>
              <a:gd name="T79" fmla="*/ 126 h 128"/>
              <a:gd name="T80" fmla="*/ 31 w 56"/>
              <a:gd name="T81" fmla="*/ 125 h 128"/>
              <a:gd name="T82" fmla="*/ 35 w 56"/>
              <a:gd name="T83" fmla="*/ 121 h 128"/>
              <a:gd name="T84" fmla="*/ 35 w 56"/>
              <a:gd name="T85" fmla="*/ 119 h 128"/>
              <a:gd name="T86" fmla="*/ 37 w 56"/>
              <a:gd name="T87" fmla="*/ 116 h 128"/>
              <a:gd name="T88" fmla="*/ 34 w 56"/>
              <a:gd name="T89" fmla="*/ 100 h 128"/>
              <a:gd name="T90" fmla="*/ 31 w 56"/>
              <a:gd name="T91" fmla="*/ 89 h 128"/>
              <a:gd name="T92" fmla="*/ 31 w 56"/>
              <a:gd name="T93" fmla="*/ 89 h 128"/>
              <a:gd name="T94" fmla="*/ 32 w 56"/>
              <a:gd name="T95" fmla="*/ 87 h 128"/>
              <a:gd name="T96" fmla="*/ 25 w 56"/>
              <a:gd name="T97" fmla="*/ 45 h 128"/>
              <a:gd name="T98" fmla="*/ 25 w 56"/>
              <a:gd name="T99" fmla="*/ 45 h 128"/>
              <a:gd name="T100" fmla="*/ 20 w 56"/>
              <a:gd name="T101" fmla="*/ 87 h 128"/>
              <a:gd name="T102" fmla="*/ 20 w 56"/>
              <a:gd name="T103" fmla="*/ 89 h 128"/>
              <a:gd name="T104" fmla="*/ 20 w 56"/>
              <a:gd name="T105" fmla="*/ 89 h 128"/>
              <a:gd name="T106" fmla="*/ 31 w 56"/>
              <a:gd name="T107" fmla="*/ 8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6" h="128">
                <a:moveTo>
                  <a:pt x="34" y="100"/>
                </a:moveTo>
                <a:lnTo>
                  <a:pt x="32" y="98"/>
                </a:lnTo>
                <a:lnTo>
                  <a:pt x="32" y="98"/>
                </a:lnTo>
                <a:lnTo>
                  <a:pt x="20" y="98"/>
                </a:lnTo>
                <a:lnTo>
                  <a:pt x="18" y="98"/>
                </a:lnTo>
                <a:lnTo>
                  <a:pt x="18" y="98"/>
                </a:lnTo>
                <a:lnTo>
                  <a:pt x="16" y="118"/>
                </a:lnTo>
                <a:lnTo>
                  <a:pt x="16" y="119"/>
                </a:lnTo>
                <a:lnTo>
                  <a:pt x="17" y="121"/>
                </a:lnTo>
                <a:lnTo>
                  <a:pt x="20" y="125"/>
                </a:lnTo>
                <a:lnTo>
                  <a:pt x="21" y="126"/>
                </a:lnTo>
                <a:lnTo>
                  <a:pt x="23" y="126"/>
                </a:lnTo>
                <a:lnTo>
                  <a:pt x="21" y="128"/>
                </a:lnTo>
                <a:lnTo>
                  <a:pt x="21" y="128"/>
                </a:lnTo>
                <a:lnTo>
                  <a:pt x="2" y="128"/>
                </a:lnTo>
                <a:lnTo>
                  <a:pt x="0" y="128"/>
                </a:lnTo>
                <a:lnTo>
                  <a:pt x="0" y="126"/>
                </a:lnTo>
                <a:lnTo>
                  <a:pt x="0" y="126"/>
                </a:lnTo>
                <a:lnTo>
                  <a:pt x="2" y="125"/>
                </a:lnTo>
                <a:lnTo>
                  <a:pt x="6" y="121"/>
                </a:lnTo>
                <a:lnTo>
                  <a:pt x="7" y="118"/>
                </a:lnTo>
                <a:lnTo>
                  <a:pt x="7" y="116"/>
                </a:lnTo>
                <a:lnTo>
                  <a:pt x="23" y="1"/>
                </a:lnTo>
                <a:lnTo>
                  <a:pt x="24" y="1"/>
                </a:lnTo>
                <a:lnTo>
                  <a:pt x="24" y="0"/>
                </a:lnTo>
                <a:lnTo>
                  <a:pt x="31" y="0"/>
                </a:lnTo>
                <a:lnTo>
                  <a:pt x="32" y="1"/>
                </a:lnTo>
                <a:lnTo>
                  <a:pt x="32" y="2"/>
                </a:lnTo>
                <a:lnTo>
                  <a:pt x="49" y="116"/>
                </a:lnTo>
                <a:lnTo>
                  <a:pt x="49" y="119"/>
                </a:lnTo>
                <a:lnTo>
                  <a:pt x="50" y="121"/>
                </a:lnTo>
                <a:lnTo>
                  <a:pt x="55" y="125"/>
                </a:lnTo>
                <a:lnTo>
                  <a:pt x="56" y="126"/>
                </a:lnTo>
                <a:lnTo>
                  <a:pt x="56" y="126"/>
                </a:lnTo>
                <a:lnTo>
                  <a:pt x="56" y="128"/>
                </a:lnTo>
                <a:lnTo>
                  <a:pt x="55" y="128"/>
                </a:lnTo>
                <a:lnTo>
                  <a:pt x="31" y="128"/>
                </a:lnTo>
                <a:lnTo>
                  <a:pt x="30" y="128"/>
                </a:lnTo>
                <a:lnTo>
                  <a:pt x="30" y="126"/>
                </a:lnTo>
                <a:lnTo>
                  <a:pt x="30" y="126"/>
                </a:lnTo>
                <a:lnTo>
                  <a:pt x="31" y="125"/>
                </a:lnTo>
                <a:lnTo>
                  <a:pt x="35" y="121"/>
                </a:lnTo>
                <a:lnTo>
                  <a:pt x="35" y="119"/>
                </a:lnTo>
                <a:lnTo>
                  <a:pt x="37" y="116"/>
                </a:lnTo>
                <a:lnTo>
                  <a:pt x="34" y="100"/>
                </a:lnTo>
                <a:close/>
                <a:moveTo>
                  <a:pt x="31" y="89"/>
                </a:moveTo>
                <a:lnTo>
                  <a:pt x="31" y="89"/>
                </a:lnTo>
                <a:lnTo>
                  <a:pt x="32" y="87"/>
                </a:lnTo>
                <a:lnTo>
                  <a:pt x="25" y="45"/>
                </a:lnTo>
                <a:lnTo>
                  <a:pt x="25" y="45"/>
                </a:lnTo>
                <a:lnTo>
                  <a:pt x="20" y="87"/>
                </a:lnTo>
                <a:lnTo>
                  <a:pt x="20" y="89"/>
                </a:lnTo>
                <a:lnTo>
                  <a:pt x="20" y="89"/>
                </a:lnTo>
                <a:lnTo>
                  <a:pt x="31" y="8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1724"/>
          <p:cNvSpPr>
            <a:spLocks/>
          </p:cNvSpPr>
          <p:nvPr/>
        </p:nvSpPr>
        <p:spPr bwMode="auto">
          <a:xfrm>
            <a:off x="-6951663" y="115888"/>
            <a:ext cx="87312" cy="203200"/>
          </a:xfrm>
          <a:custGeom>
            <a:avLst/>
            <a:gdLst>
              <a:gd name="T0" fmla="*/ 7 w 55"/>
              <a:gd name="T1" fmla="*/ 12 h 128"/>
              <a:gd name="T2" fmla="*/ 7 w 55"/>
              <a:gd name="T3" fmla="*/ 9 h 128"/>
              <a:gd name="T4" fmla="*/ 5 w 55"/>
              <a:gd name="T5" fmla="*/ 8 h 128"/>
              <a:gd name="T6" fmla="*/ 1 w 55"/>
              <a:gd name="T7" fmla="*/ 2 h 128"/>
              <a:gd name="T8" fmla="*/ 0 w 55"/>
              <a:gd name="T9" fmla="*/ 2 h 128"/>
              <a:gd name="T10" fmla="*/ 0 w 55"/>
              <a:gd name="T11" fmla="*/ 1 h 128"/>
              <a:gd name="T12" fmla="*/ 0 w 55"/>
              <a:gd name="T13" fmla="*/ 0 h 128"/>
              <a:gd name="T14" fmla="*/ 1 w 55"/>
              <a:gd name="T15" fmla="*/ 0 h 128"/>
              <a:gd name="T16" fmla="*/ 21 w 55"/>
              <a:gd name="T17" fmla="*/ 0 h 128"/>
              <a:gd name="T18" fmla="*/ 22 w 55"/>
              <a:gd name="T19" fmla="*/ 1 h 128"/>
              <a:gd name="T20" fmla="*/ 22 w 55"/>
              <a:gd name="T21" fmla="*/ 1 h 128"/>
              <a:gd name="T22" fmla="*/ 23 w 55"/>
              <a:gd name="T23" fmla="*/ 2 h 128"/>
              <a:gd name="T24" fmla="*/ 39 w 55"/>
              <a:gd name="T25" fmla="*/ 76 h 128"/>
              <a:gd name="T26" fmla="*/ 39 w 55"/>
              <a:gd name="T27" fmla="*/ 76 h 128"/>
              <a:gd name="T28" fmla="*/ 39 w 55"/>
              <a:gd name="T29" fmla="*/ 12 h 128"/>
              <a:gd name="T30" fmla="*/ 39 w 55"/>
              <a:gd name="T31" fmla="*/ 9 h 128"/>
              <a:gd name="T32" fmla="*/ 37 w 55"/>
              <a:gd name="T33" fmla="*/ 8 h 128"/>
              <a:gd name="T34" fmla="*/ 33 w 55"/>
              <a:gd name="T35" fmla="*/ 2 h 128"/>
              <a:gd name="T36" fmla="*/ 32 w 55"/>
              <a:gd name="T37" fmla="*/ 2 h 128"/>
              <a:gd name="T38" fmla="*/ 32 w 55"/>
              <a:gd name="T39" fmla="*/ 1 h 128"/>
              <a:gd name="T40" fmla="*/ 32 w 55"/>
              <a:gd name="T41" fmla="*/ 0 h 128"/>
              <a:gd name="T42" fmla="*/ 33 w 55"/>
              <a:gd name="T43" fmla="*/ 0 h 128"/>
              <a:gd name="T44" fmla="*/ 55 w 55"/>
              <a:gd name="T45" fmla="*/ 0 h 128"/>
              <a:gd name="T46" fmla="*/ 55 w 55"/>
              <a:gd name="T47" fmla="*/ 0 h 128"/>
              <a:gd name="T48" fmla="*/ 55 w 55"/>
              <a:gd name="T49" fmla="*/ 1 h 128"/>
              <a:gd name="T50" fmla="*/ 55 w 55"/>
              <a:gd name="T51" fmla="*/ 2 h 128"/>
              <a:gd name="T52" fmla="*/ 55 w 55"/>
              <a:gd name="T53" fmla="*/ 2 h 128"/>
              <a:gd name="T54" fmla="*/ 51 w 55"/>
              <a:gd name="T55" fmla="*/ 8 h 128"/>
              <a:gd name="T56" fmla="*/ 50 w 55"/>
              <a:gd name="T57" fmla="*/ 9 h 128"/>
              <a:gd name="T58" fmla="*/ 48 w 55"/>
              <a:gd name="T59" fmla="*/ 12 h 128"/>
              <a:gd name="T60" fmla="*/ 48 w 55"/>
              <a:gd name="T61" fmla="*/ 126 h 128"/>
              <a:gd name="T62" fmla="*/ 48 w 55"/>
              <a:gd name="T63" fmla="*/ 128 h 128"/>
              <a:gd name="T64" fmla="*/ 47 w 55"/>
              <a:gd name="T65" fmla="*/ 128 h 128"/>
              <a:gd name="T66" fmla="*/ 40 w 55"/>
              <a:gd name="T67" fmla="*/ 128 h 128"/>
              <a:gd name="T68" fmla="*/ 39 w 55"/>
              <a:gd name="T69" fmla="*/ 128 h 128"/>
              <a:gd name="T70" fmla="*/ 37 w 55"/>
              <a:gd name="T71" fmla="*/ 126 h 128"/>
              <a:gd name="T72" fmla="*/ 37 w 55"/>
              <a:gd name="T73" fmla="*/ 123 h 128"/>
              <a:gd name="T74" fmla="*/ 16 w 55"/>
              <a:gd name="T75" fmla="*/ 30 h 128"/>
              <a:gd name="T76" fmla="*/ 16 w 55"/>
              <a:gd name="T77" fmla="*/ 30 h 128"/>
              <a:gd name="T78" fmla="*/ 16 w 55"/>
              <a:gd name="T79" fmla="*/ 115 h 128"/>
              <a:gd name="T80" fmla="*/ 16 w 55"/>
              <a:gd name="T81" fmla="*/ 118 h 128"/>
              <a:gd name="T82" fmla="*/ 18 w 55"/>
              <a:gd name="T83" fmla="*/ 121 h 128"/>
              <a:gd name="T84" fmla="*/ 23 w 55"/>
              <a:gd name="T85" fmla="*/ 125 h 128"/>
              <a:gd name="T86" fmla="*/ 23 w 55"/>
              <a:gd name="T87" fmla="*/ 126 h 128"/>
              <a:gd name="T88" fmla="*/ 23 w 55"/>
              <a:gd name="T89" fmla="*/ 126 h 128"/>
              <a:gd name="T90" fmla="*/ 23 w 55"/>
              <a:gd name="T91" fmla="*/ 128 h 128"/>
              <a:gd name="T92" fmla="*/ 23 w 55"/>
              <a:gd name="T93" fmla="*/ 128 h 128"/>
              <a:gd name="T94" fmla="*/ 1 w 55"/>
              <a:gd name="T95" fmla="*/ 128 h 128"/>
              <a:gd name="T96" fmla="*/ 0 w 55"/>
              <a:gd name="T97" fmla="*/ 128 h 128"/>
              <a:gd name="T98" fmla="*/ 0 w 55"/>
              <a:gd name="T99" fmla="*/ 126 h 128"/>
              <a:gd name="T100" fmla="*/ 0 w 55"/>
              <a:gd name="T101" fmla="*/ 126 h 128"/>
              <a:gd name="T102" fmla="*/ 1 w 55"/>
              <a:gd name="T103" fmla="*/ 125 h 128"/>
              <a:gd name="T104" fmla="*/ 5 w 55"/>
              <a:gd name="T105" fmla="*/ 121 h 128"/>
              <a:gd name="T106" fmla="*/ 7 w 55"/>
              <a:gd name="T107" fmla="*/ 118 h 128"/>
              <a:gd name="T108" fmla="*/ 7 w 55"/>
              <a:gd name="T109" fmla="*/ 115 h 128"/>
              <a:gd name="T110" fmla="*/ 7 w 55"/>
              <a:gd name="T111" fmla="*/ 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5" h="128">
                <a:moveTo>
                  <a:pt x="7" y="12"/>
                </a:moveTo>
                <a:lnTo>
                  <a:pt x="7" y="9"/>
                </a:lnTo>
                <a:lnTo>
                  <a:pt x="5" y="8"/>
                </a:lnTo>
                <a:lnTo>
                  <a:pt x="1" y="2"/>
                </a:lnTo>
                <a:lnTo>
                  <a:pt x="0" y="2"/>
                </a:lnTo>
                <a:lnTo>
                  <a:pt x="0" y="1"/>
                </a:lnTo>
                <a:lnTo>
                  <a:pt x="0" y="0"/>
                </a:lnTo>
                <a:lnTo>
                  <a:pt x="1" y="0"/>
                </a:lnTo>
                <a:lnTo>
                  <a:pt x="21" y="0"/>
                </a:lnTo>
                <a:lnTo>
                  <a:pt x="22" y="1"/>
                </a:lnTo>
                <a:lnTo>
                  <a:pt x="22" y="1"/>
                </a:lnTo>
                <a:lnTo>
                  <a:pt x="23" y="2"/>
                </a:lnTo>
                <a:lnTo>
                  <a:pt x="39" y="76"/>
                </a:lnTo>
                <a:lnTo>
                  <a:pt x="39" y="76"/>
                </a:lnTo>
                <a:lnTo>
                  <a:pt x="39" y="12"/>
                </a:lnTo>
                <a:lnTo>
                  <a:pt x="39" y="9"/>
                </a:lnTo>
                <a:lnTo>
                  <a:pt x="37" y="8"/>
                </a:lnTo>
                <a:lnTo>
                  <a:pt x="33" y="2"/>
                </a:lnTo>
                <a:lnTo>
                  <a:pt x="32" y="2"/>
                </a:lnTo>
                <a:lnTo>
                  <a:pt x="32" y="1"/>
                </a:lnTo>
                <a:lnTo>
                  <a:pt x="32" y="0"/>
                </a:lnTo>
                <a:lnTo>
                  <a:pt x="33" y="0"/>
                </a:lnTo>
                <a:lnTo>
                  <a:pt x="55" y="0"/>
                </a:lnTo>
                <a:lnTo>
                  <a:pt x="55" y="0"/>
                </a:lnTo>
                <a:lnTo>
                  <a:pt x="55" y="1"/>
                </a:lnTo>
                <a:lnTo>
                  <a:pt x="55" y="2"/>
                </a:lnTo>
                <a:lnTo>
                  <a:pt x="55" y="2"/>
                </a:lnTo>
                <a:lnTo>
                  <a:pt x="51" y="8"/>
                </a:lnTo>
                <a:lnTo>
                  <a:pt x="50" y="9"/>
                </a:lnTo>
                <a:lnTo>
                  <a:pt x="48" y="12"/>
                </a:lnTo>
                <a:lnTo>
                  <a:pt x="48" y="126"/>
                </a:lnTo>
                <a:lnTo>
                  <a:pt x="48" y="128"/>
                </a:lnTo>
                <a:lnTo>
                  <a:pt x="47" y="128"/>
                </a:lnTo>
                <a:lnTo>
                  <a:pt x="40" y="128"/>
                </a:lnTo>
                <a:lnTo>
                  <a:pt x="39" y="128"/>
                </a:lnTo>
                <a:lnTo>
                  <a:pt x="37" y="126"/>
                </a:lnTo>
                <a:lnTo>
                  <a:pt x="37" y="123"/>
                </a:lnTo>
                <a:lnTo>
                  <a:pt x="16" y="30"/>
                </a:lnTo>
                <a:lnTo>
                  <a:pt x="16" y="30"/>
                </a:lnTo>
                <a:lnTo>
                  <a:pt x="16" y="115"/>
                </a:lnTo>
                <a:lnTo>
                  <a:pt x="16" y="118"/>
                </a:lnTo>
                <a:lnTo>
                  <a:pt x="18" y="121"/>
                </a:lnTo>
                <a:lnTo>
                  <a:pt x="23" y="125"/>
                </a:lnTo>
                <a:lnTo>
                  <a:pt x="23" y="126"/>
                </a:lnTo>
                <a:lnTo>
                  <a:pt x="23" y="126"/>
                </a:lnTo>
                <a:lnTo>
                  <a:pt x="23" y="128"/>
                </a:lnTo>
                <a:lnTo>
                  <a:pt x="23" y="128"/>
                </a:lnTo>
                <a:lnTo>
                  <a:pt x="1" y="128"/>
                </a:lnTo>
                <a:lnTo>
                  <a:pt x="0" y="128"/>
                </a:lnTo>
                <a:lnTo>
                  <a:pt x="0" y="126"/>
                </a:lnTo>
                <a:lnTo>
                  <a:pt x="0" y="126"/>
                </a:lnTo>
                <a:lnTo>
                  <a:pt x="1" y="125"/>
                </a:lnTo>
                <a:lnTo>
                  <a:pt x="5" y="121"/>
                </a:lnTo>
                <a:lnTo>
                  <a:pt x="7" y="118"/>
                </a:lnTo>
                <a:lnTo>
                  <a:pt x="7" y="115"/>
                </a:lnTo>
                <a:lnTo>
                  <a:pt x="7"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1725"/>
          <p:cNvSpPr>
            <a:spLocks/>
          </p:cNvSpPr>
          <p:nvPr/>
        </p:nvSpPr>
        <p:spPr bwMode="auto">
          <a:xfrm>
            <a:off x="-6856413" y="115888"/>
            <a:ext cx="46037" cy="203200"/>
          </a:xfrm>
          <a:custGeom>
            <a:avLst/>
            <a:gdLst>
              <a:gd name="T0" fmla="*/ 8 w 29"/>
              <a:gd name="T1" fmla="*/ 12 h 128"/>
              <a:gd name="T2" fmla="*/ 8 w 29"/>
              <a:gd name="T3" fmla="*/ 9 h 128"/>
              <a:gd name="T4" fmla="*/ 7 w 29"/>
              <a:gd name="T5" fmla="*/ 8 h 128"/>
              <a:gd name="T6" fmla="*/ 1 w 29"/>
              <a:gd name="T7" fmla="*/ 2 h 128"/>
              <a:gd name="T8" fmla="*/ 1 w 29"/>
              <a:gd name="T9" fmla="*/ 2 h 128"/>
              <a:gd name="T10" fmla="*/ 0 w 29"/>
              <a:gd name="T11" fmla="*/ 1 h 128"/>
              <a:gd name="T12" fmla="*/ 1 w 29"/>
              <a:gd name="T13" fmla="*/ 0 h 128"/>
              <a:gd name="T14" fmla="*/ 1 w 29"/>
              <a:gd name="T15" fmla="*/ 0 h 128"/>
              <a:gd name="T16" fmla="*/ 27 w 29"/>
              <a:gd name="T17" fmla="*/ 0 h 128"/>
              <a:gd name="T18" fmla="*/ 29 w 29"/>
              <a:gd name="T19" fmla="*/ 0 h 128"/>
              <a:gd name="T20" fmla="*/ 29 w 29"/>
              <a:gd name="T21" fmla="*/ 1 h 128"/>
              <a:gd name="T22" fmla="*/ 29 w 29"/>
              <a:gd name="T23" fmla="*/ 2 h 128"/>
              <a:gd name="T24" fmla="*/ 27 w 29"/>
              <a:gd name="T25" fmla="*/ 2 h 128"/>
              <a:gd name="T26" fmla="*/ 23 w 29"/>
              <a:gd name="T27" fmla="*/ 8 h 128"/>
              <a:gd name="T28" fmla="*/ 22 w 29"/>
              <a:gd name="T29" fmla="*/ 9 h 128"/>
              <a:gd name="T30" fmla="*/ 20 w 29"/>
              <a:gd name="T31" fmla="*/ 12 h 128"/>
              <a:gd name="T32" fmla="*/ 20 w 29"/>
              <a:gd name="T33" fmla="*/ 115 h 128"/>
              <a:gd name="T34" fmla="*/ 22 w 29"/>
              <a:gd name="T35" fmla="*/ 118 h 128"/>
              <a:gd name="T36" fmla="*/ 23 w 29"/>
              <a:gd name="T37" fmla="*/ 121 h 128"/>
              <a:gd name="T38" fmla="*/ 27 w 29"/>
              <a:gd name="T39" fmla="*/ 125 h 128"/>
              <a:gd name="T40" fmla="*/ 29 w 29"/>
              <a:gd name="T41" fmla="*/ 126 h 128"/>
              <a:gd name="T42" fmla="*/ 29 w 29"/>
              <a:gd name="T43" fmla="*/ 126 h 128"/>
              <a:gd name="T44" fmla="*/ 29 w 29"/>
              <a:gd name="T45" fmla="*/ 128 h 128"/>
              <a:gd name="T46" fmla="*/ 27 w 29"/>
              <a:gd name="T47" fmla="*/ 128 h 128"/>
              <a:gd name="T48" fmla="*/ 1 w 29"/>
              <a:gd name="T49" fmla="*/ 128 h 128"/>
              <a:gd name="T50" fmla="*/ 1 w 29"/>
              <a:gd name="T51" fmla="*/ 128 h 128"/>
              <a:gd name="T52" fmla="*/ 0 w 29"/>
              <a:gd name="T53" fmla="*/ 126 h 128"/>
              <a:gd name="T54" fmla="*/ 1 w 29"/>
              <a:gd name="T55" fmla="*/ 126 h 128"/>
              <a:gd name="T56" fmla="*/ 1 w 29"/>
              <a:gd name="T57" fmla="*/ 125 h 128"/>
              <a:gd name="T58" fmla="*/ 7 w 29"/>
              <a:gd name="T59" fmla="*/ 121 h 128"/>
              <a:gd name="T60" fmla="*/ 8 w 29"/>
              <a:gd name="T61" fmla="*/ 118 h 128"/>
              <a:gd name="T62" fmla="*/ 8 w 29"/>
              <a:gd name="T63" fmla="*/ 115 h 128"/>
              <a:gd name="T64" fmla="*/ 8 w 29"/>
              <a:gd name="T65" fmla="*/ 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128">
                <a:moveTo>
                  <a:pt x="8" y="12"/>
                </a:moveTo>
                <a:lnTo>
                  <a:pt x="8" y="9"/>
                </a:lnTo>
                <a:lnTo>
                  <a:pt x="7" y="8"/>
                </a:lnTo>
                <a:lnTo>
                  <a:pt x="1" y="2"/>
                </a:lnTo>
                <a:lnTo>
                  <a:pt x="1" y="2"/>
                </a:lnTo>
                <a:lnTo>
                  <a:pt x="0" y="1"/>
                </a:lnTo>
                <a:lnTo>
                  <a:pt x="1" y="0"/>
                </a:lnTo>
                <a:lnTo>
                  <a:pt x="1" y="0"/>
                </a:lnTo>
                <a:lnTo>
                  <a:pt x="27" y="0"/>
                </a:lnTo>
                <a:lnTo>
                  <a:pt x="29" y="0"/>
                </a:lnTo>
                <a:lnTo>
                  <a:pt x="29" y="1"/>
                </a:lnTo>
                <a:lnTo>
                  <a:pt x="29" y="2"/>
                </a:lnTo>
                <a:lnTo>
                  <a:pt x="27" y="2"/>
                </a:lnTo>
                <a:lnTo>
                  <a:pt x="23" y="8"/>
                </a:lnTo>
                <a:lnTo>
                  <a:pt x="22" y="9"/>
                </a:lnTo>
                <a:lnTo>
                  <a:pt x="20" y="12"/>
                </a:lnTo>
                <a:lnTo>
                  <a:pt x="20" y="115"/>
                </a:lnTo>
                <a:lnTo>
                  <a:pt x="22" y="118"/>
                </a:lnTo>
                <a:lnTo>
                  <a:pt x="23" y="121"/>
                </a:lnTo>
                <a:lnTo>
                  <a:pt x="27" y="125"/>
                </a:lnTo>
                <a:lnTo>
                  <a:pt x="29" y="126"/>
                </a:lnTo>
                <a:lnTo>
                  <a:pt x="29" y="126"/>
                </a:lnTo>
                <a:lnTo>
                  <a:pt x="29" y="128"/>
                </a:lnTo>
                <a:lnTo>
                  <a:pt x="27" y="128"/>
                </a:lnTo>
                <a:lnTo>
                  <a:pt x="1" y="128"/>
                </a:lnTo>
                <a:lnTo>
                  <a:pt x="1" y="128"/>
                </a:lnTo>
                <a:lnTo>
                  <a:pt x="0" y="126"/>
                </a:lnTo>
                <a:lnTo>
                  <a:pt x="1" y="126"/>
                </a:lnTo>
                <a:lnTo>
                  <a:pt x="1" y="125"/>
                </a:lnTo>
                <a:lnTo>
                  <a:pt x="7" y="121"/>
                </a:lnTo>
                <a:lnTo>
                  <a:pt x="8" y="118"/>
                </a:lnTo>
                <a:lnTo>
                  <a:pt x="8" y="115"/>
                </a:lnTo>
                <a:lnTo>
                  <a:pt x="8"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1726"/>
          <p:cNvSpPr>
            <a:spLocks/>
          </p:cNvSpPr>
          <p:nvPr/>
        </p:nvSpPr>
        <p:spPr bwMode="auto">
          <a:xfrm>
            <a:off x="-6799263" y="115888"/>
            <a:ext cx="63500" cy="203200"/>
          </a:xfrm>
          <a:custGeom>
            <a:avLst/>
            <a:gdLst>
              <a:gd name="T0" fmla="*/ 40 w 40"/>
              <a:gd name="T1" fmla="*/ 43 h 128"/>
              <a:gd name="T2" fmla="*/ 40 w 40"/>
              <a:gd name="T3" fmla="*/ 44 h 128"/>
              <a:gd name="T4" fmla="*/ 40 w 40"/>
              <a:gd name="T5" fmla="*/ 45 h 128"/>
              <a:gd name="T6" fmla="*/ 39 w 40"/>
              <a:gd name="T7" fmla="*/ 44 h 128"/>
              <a:gd name="T8" fmla="*/ 39 w 40"/>
              <a:gd name="T9" fmla="*/ 43 h 128"/>
              <a:gd name="T10" fmla="*/ 36 w 40"/>
              <a:gd name="T11" fmla="*/ 32 h 128"/>
              <a:gd name="T12" fmla="*/ 33 w 40"/>
              <a:gd name="T13" fmla="*/ 20 h 128"/>
              <a:gd name="T14" fmla="*/ 29 w 40"/>
              <a:gd name="T15" fmla="*/ 12 h 128"/>
              <a:gd name="T16" fmla="*/ 22 w 40"/>
              <a:gd name="T17" fmla="*/ 8 h 128"/>
              <a:gd name="T18" fmla="*/ 18 w 40"/>
              <a:gd name="T19" fmla="*/ 12 h 128"/>
              <a:gd name="T20" fmla="*/ 15 w 40"/>
              <a:gd name="T21" fmla="*/ 20 h 128"/>
              <a:gd name="T22" fmla="*/ 14 w 40"/>
              <a:gd name="T23" fmla="*/ 37 h 128"/>
              <a:gd name="T24" fmla="*/ 14 w 40"/>
              <a:gd name="T25" fmla="*/ 61 h 128"/>
              <a:gd name="T26" fmla="*/ 14 w 40"/>
              <a:gd name="T27" fmla="*/ 83 h 128"/>
              <a:gd name="T28" fmla="*/ 15 w 40"/>
              <a:gd name="T29" fmla="*/ 98 h 128"/>
              <a:gd name="T30" fmla="*/ 17 w 40"/>
              <a:gd name="T31" fmla="*/ 110 h 128"/>
              <a:gd name="T32" fmla="*/ 19 w 40"/>
              <a:gd name="T33" fmla="*/ 115 h 128"/>
              <a:gd name="T34" fmla="*/ 22 w 40"/>
              <a:gd name="T35" fmla="*/ 118 h 128"/>
              <a:gd name="T36" fmla="*/ 25 w 40"/>
              <a:gd name="T37" fmla="*/ 119 h 128"/>
              <a:gd name="T38" fmla="*/ 30 w 40"/>
              <a:gd name="T39" fmla="*/ 116 h 128"/>
              <a:gd name="T40" fmla="*/ 33 w 40"/>
              <a:gd name="T41" fmla="*/ 108 h 128"/>
              <a:gd name="T42" fmla="*/ 36 w 40"/>
              <a:gd name="T43" fmla="*/ 98 h 128"/>
              <a:gd name="T44" fmla="*/ 37 w 40"/>
              <a:gd name="T45" fmla="*/ 90 h 128"/>
              <a:gd name="T46" fmla="*/ 39 w 40"/>
              <a:gd name="T47" fmla="*/ 86 h 128"/>
              <a:gd name="T48" fmla="*/ 39 w 40"/>
              <a:gd name="T49" fmla="*/ 86 h 128"/>
              <a:gd name="T50" fmla="*/ 40 w 40"/>
              <a:gd name="T51" fmla="*/ 84 h 128"/>
              <a:gd name="T52" fmla="*/ 40 w 40"/>
              <a:gd name="T53" fmla="*/ 86 h 128"/>
              <a:gd name="T54" fmla="*/ 40 w 40"/>
              <a:gd name="T55" fmla="*/ 86 h 128"/>
              <a:gd name="T56" fmla="*/ 40 w 40"/>
              <a:gd name="T57" fmla="*/ 104 h 128"/>
              <a:gd name="T58" fmla="*/ 37 w 40"/>
              <a:gd name="T59" fmla="*/ 116 h 128"/>
              <a:gd name="T60" fmla="*/ 32 w 40"/>
              <a:gd name="T61" fmla="*/ 125 h 128"/>
              <a:gd name="T62" fmla="*/ 22 w 40"/>
              <a:gd name="T63" fmla="*/ 128 h 128"/>
              <a:gd name="T64" fmla="*/ 14 w 40"/>
              <a:gd name="T65" fmla="*/ 125 h 128"/>
              <a:gd name="T66" fmla="*/ 7 w 40"/>
              <a:gd name="T67" fmla="*/ 116 h 128"/>
              <a:gd name="T68" fmla="*/ 4 w 40"/>
              <a:gd name="T69" fmla="*/ 105 h 128"/>
              <a:gd name="T70" fmla="*/ 1 w 40"/>
              <a:gd name="T71" fmla="*/ 90 h 128"/>
              <a:gd name="T72" fmla="*/ 0 w 40"/>
              <a:gd name="T73" fmla="*/ 75 h 128"/>
              <a:gd name="T74" fmla="*/ 0 w 40"/>
              <a:gd name="T75" fmla="*/ 61 h 128"/>
              <a:gd name="T76" fmla="*/ 0 w 40"/>
              <a:gd name="T77" fmla="*/ 48 h 128"/>
              <a:gd name="T78" fmla="*/ 1 w 40"/>
              <a:gd name="T79" fmla="*/ 36 h 128"/>
              <a:gd name="T80" fmla="*/ 3 w 40"/>
              <a:gd name="T81" fmla="*/ 22 h 128"/>
              <a:gd name="T82" fmla="*/ 7 w 40"/>
              <a:gd name="T83" fmla="*/ 11 h 128"/>
              <a:gd name="T84" fmla="*/ 12 w 40"/>
              <a:gd name="T85" fmla="*/ 2 h 128"/>
              <a:gd name="T86" fmla="*/ 22 w 40"/>
              <a:gd name="T87" fmla="*/ 0 h 128"/>
              <a:gd name="T88" fmla="*/ 26 w 40"/>
              <a:gd name="T89" fmla="*/ 1 h 128"/>
              <a:gd name="T90" fmla="*/ 30 w 40"/>
              <a:gd name="T91" fmla="*/ 4 h 128"/>
              <a:gd name="T92" fmla="*/ 32 w 40"/>
              <a:gd name="T93" fmla="*/ 4 h 128"/>
              <a:gd name="T94" fmla="*/ 33 w 40"/>
              <a:gd name="T95" fmla="*/ 5 h 128"/>
              <a:gd name="T96" fmla="*/ 35 w 40"/>
              <a:gd name="T97" fmla="*/ 4 h 128"/>
              <a:gd name="T98" fmla="*/ 36 w 40"/>
              <a:gd name="T99" fmla="*/ 2 h 128"/>
              <a:gd name="T100" fmla="*/ 37 w 40"/>
              <a:gd name="T101" fmla="*/ 1 h 128"/>
              <a:gd name="T102" fmla="*/ 39 w 40"/>
              <a:gd name="T103" fmla="*/ 1 h 128"/>
              <a:gd name="T104" fmla="*/ 40 w 40"/>
              <a:gd name="T105" fmla="*/ 0 h 128"/>
              <a:gd name="T106" fmla="*/ 40 w 40"/>
              <a:gd name="T107" fmla="*/ 1 h 128"/>
              <a:gd name="T108" fmla="*/ 40 w 40"/>
              <a:gd name="T109" fmla="*/ 1 h 128"/>
              <a:gd name="T110" fmla="*/ 40 w 40"/>
              <a:gd name="T111" fmla="*/ 2 h 128"/>
              <a:gd name="T112" fmla="*/ 40 w 40"/>
              <a:gd name="T113" fmla="*/ 4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0" h="128">
                <a:moveTo>
                  <a:pt x="40" y="43"/>
                </a:moveTo>
                <a:lnTo>
                  <a:pt x="40" y="44"/>
                </a:lnTo>
                <a:lnTo>
                  <a:pt x="40" y="45"/>
                </a:lnTo>
                <a:lnTo>
                  <a:pt x="39" y="44"/>
                </a:lnTo>
                <a:lnTo>
                  <a:pt x="39" y="43"/>
                </a:lnTo>
                <a:lnTo>
                  <a:pt x="36" y="32"/>
                </a:lnTo>
                <a:lnTo>
                  <a:pt x="33" y="20"/>
                </a:lnTo>
                <a:lnTo>
                  <a:pt x="29" y="12"/>
                </a:lnTo>
                <a:lnTo>
                  <a:pt x="22" y="8"/>
                </a:lnTo>
                <a:lnTo>
                  <a:pt x="18" y="12"/>
                </a:lnTo>
                <a:lnTo>
                  <a:pt x="15" y="20"/>
                </a:lnTo>
                <a:lnTo>
                  <a:pt x="14" y="37"/>
                </a:lnTo>
                <a:lnTo>
                  <a:pt x="14" y="61"/>
                </a:lnTo>
                <a:lnTo>
                  <a:pt x="14" y="83"/>
                </a:lnTo>
                <a:lnTo>
                  <a:pt x="15" y="98"/>
                </a:lnTo>
                <a:lnTo>
                  <a:pt x="17" y="110"/>
                </a:lnTo>
                <a:lnTo>
                  <a:pt x="19" y="115"/>
                </a:lnTo>
                <a:lnTo>
                  <a:pt x="22" y="118"/>
                </a:lnTo>
                <a:lnTo>
                  <a:pt x="25" y="119"/>
                </a:lnTo>
                <a:lnTo>
                  <a:pt x="30" y="116"/>
                </a:lnTo>
                <a:lnTo>
                  <a:pt x="33" y="108"/>
                </a:lnTo>
                <a:lnTo>
                  <a:pt x="36" y="98"/>
                </a:lnTo>
                <a:lnTo>
                  <a:pt x="37" y="90"/>
                </a:lnTo>
                <a:lnTo>
                  <a:pt x="39" y="86"/>
                </a:lnTo>
                <a:lnTo>
                  <a:pt x="39" y="86"/>
                </a:lnTo>
                <a:lnTo>
                  <a:pt x="40" y="84"/>
                </a:lnTo>
                <a:lnTo>
                  <a:pt x="40" y="86"/>
                </a:lnTo>
                <a:lnTo>
                  <a:pt x="40" y="86"/>
                </a:lnTo>
                <a:lnTo>
                  <a:pt x="40" y="104"/>
                </a:lnTo>
                <a:lnTo>
                  <a:pt x="37" y="116"/>
                </a:lnTo>
                <a:lnTo>
                  <a:pt x="32" y="125"/>
                </a:lnTo>
                <a:lnTo>
                  <a:pt x="22" y="128"/>
                </a:lnTo>
                <a:lnTo>
                  <a:pt x="14" y="125"/>
                </a:lnTo>
                <a:lnTo>
                  <a:pt x="7" y="116"/>
                </a:lnTo>
                <a:lnTo>
                  <a:pt x="4" y="105"/>
                </a:lnTo>
                <a:lnTo>
                  <a:pt x="1" y="90"/>
                </a:lnTo>
                <a:lnTo>
                  <a:pt x="0" y="75"/>
                </a:lnTo>
                <a:lnTo>
                  <a:pt x="0" y="61"/>
                </a:lnTo>
                <a:lnTo>
                  <a:pt x="0" y="48"/>
                </a:lnTo>
                <a:lnTo>
                  <a:pt x="1" y="36"/>
                </a:lnTo>
                <a:lnTo>
                  <a:pt x="3" y="22"/>
                </a:lnTo>
                <a:lnTo>
                  <a:pt x="7" y="11"/>
                </a:lnTo>
                <a:lnTo>
                  <a:pt x="12" y="2"/>
                </a:lnTo>
                <a:lnTo>
                  <a:pt x="22" y="0"/>
                </a:lnTo>
                <a:lnTo>
                  <a:pt x="26" y="1"/>
                </a:lnTo>
                <a:lnTo>
                  <a:pt x="30" y="4"/>
                </a:lnTo>
                <a:lnTo>
                  <a:pt x="32" y="4"/>
                </a:lnTo>
                <a:lnTo>
                  <a:pt x="33" y="5"/>
                </a:lnTo>
                <a:lnTo>
                  <a:pt x="35" y="4"/>
                </a:lnTo>
                <a:lnTo>
                  <a:pt x="36" y="2"/>
                </a:lnTo>
                <a:lnTo>
                  <a:pt x="37" y="1"/>
                </a:lnTo>
                <a:lnTo>
                  <a:pt x="39" y="1"/>
                </a:lnTo>
                <a:lnTo>
                  <a:pt x="40" y="0"/>
                </a:lnTo>
                <a:lnTo>
                  <a:pt x="40" y="1"/>
                </a:lnTo>
                <a:lnTo>
                  <a:pt x="40" y="1"/>
                </a:lnTo>
                <a:lnTo>
                  <a:pt x="40" y="2"/>
                </a:lnTo>
                <a:lnTo>
                  <a:pt x="40" y="4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8" name="Freeform 1727"/>
          <p:cNvSpPr>
            <a:spLocks/>
          </p:cNvSpPr>
          <p:nvPr/>
        </p:nvSpPr>
        <p:spPr bwMode="auto">
          <a:xfrm>
            <a:off x="-6229350" y="112713"/>
            <a:ext cx="74612" cy="203200"/>
          </a:xfrm>
          <a:custGeom>
            <a:avLst/>
            <a:gdLst>
              <a:gd name="T0" fmla="*/ 21 w 47"/>
              <a:gd name="T1" fmla="*/ 59 h 128"/>
              <a:gd name="T2" fmla="*/ 25 w 47"/>
              <a:gd name="T3" fmla="*/ 59 h 128"/>
              <a:gd name="T4" fmla="*/ 26 w 47"/>
              <a:gd name="T5" fmla="*/ 59 h 128"/>
              <a:gd name="T6" fmla="*/ 26 w 47"/>
              <a:gd name="T7" fmla="*/ 57 h 128"/>
              <a:gd name="T8" fmla="*/ 33 w 47"/>
              <a:gd name="T9" fmla="*/ 46 h 128"/>
              <a:gd name="T10" fmla="*/ 33 w 47"/>
              <a:gd name="T11" fmla="*/ 45 h 128"/>
              <a:gd name="T12" fmla="*/ 33 w 47"/>
              <a:gd name="T13" fmla="*/ 45 h 128"/>
              <a:gd name="T14" fmla="*/ 35 w 47"/>
              <a:gd name="T15" fmla="*/ 45 h 128"/>
              <a:gd name="T16" fmla="*/ 35 w 47"/>
              <a:gd name="T17" fmla="*/ 45 h 128"/>
              <a:gd name="T18" fmla="*/ 35 w 47"/>
              <a:gd name="T19" fmla="*/ 81 h 128"/>
              <a:gd name="T20" fmla="*/ 35 w 47"/>
              <a:gd name="T21" fmla="*/ 82 h 128"/>
              <a:gd name="T22" fmla="*/ 33 w 47"/>
              <a:gd name="T23" fmla="*/ 82 h 128"/>
              <a:gd name="T24" fmla="*/ 33 w 47"/>
              <a:gd name="T25" fmla="*/ 82 h 128"/>
              <a:gd name="T26" fmla="*/ 33 w 47"/>
              <a:gd name="T27" fmla="*/ 81 h 128"/>
              <a:gd name="T28" fmla="*/ 26 w 47"/>
              <a:gd name="T29" fmla="*/ 68 h 128"/>
              <a:gd name="T30" fmla="*/ 26 w 47"/>
              <a:gd name="T31" fmla="*/ 68 h 128"/>
              <a:gd name="T32" fmla="*/ 25 w 47"/>
              <a:gd name="T33" fmla="*/ 67 h 128"/>
              <a:gd name="T34" fmla="*/ 21 w 47"/>
              <a:gd name="T35" fmla="*/ 67 h 128"/>
              <a:gd name="T36" fmla="*/ 21 w 47"/>
              <a:gd name="T37" fmla="*/ 116 h 128"/>
              <a:gd name="T38" fmla="*/ 21 w 47"/>
              <a:gd name="T39" fmla="*/ 117 h 128"/>
              <a:gd name="T40" fmla="*/ 22 w 47"/>
              <a:gd name="T41" fmla="*/ 118 h 128"/>
              <a:gd name="T42" fmla="*/ 24 w 47"/>
              <a:gd name="T43" fmla="*/ 120 h 128"/>
              <a:gd name="T44" fmla="*/ 29 w 47"/>
              <a:gd name="T45" fmla="*/ 125 h 128"/>
              <a:gd name="T46" fmla="*/ 31 w 47"/>
              <a:gd name="T47" fmla="*/ 125 h 128"/>
              <a:gd name="T48" fmla="*/ 31 w 47"/>
              <a:gd name="T49" fmla="*/ 127 h 128"/>
              <a:gd name="T50" fmla="*/ 31 w 47"/>
              <a:gd name="T51" fmla="*/ 127 h 128"/>
              <a:gd name="T52" fmla="*/ 29 w 47"/>
              <a:gd name="T53" fmla="*/ 128 h 128"/>
              <a:gd name="T54" fmla="*/ 1 w 47"/>
              <a:gd name="T55" fmla="*/ 128 h 128"/>
              <a:gd name="T56" fmla="*/ 1 w 47"/>
              <a:gd name="T57" fmla="*/ 127 h 128"/>
              <a:gd name="T58" fmla="*/ 0 w 47"/>
              <a:gd name="T59" fmla="*/ 127 h 128"/>
              <a:gd name="T60" fmla="*/ 1 w 47"/>
              <a:gd name="T61" fmla="*/ 125 h 128"/>
              <a:gd name="T62" fmla="*/ 1 w 47"/>
              <a:gd name="T63" fmla="*/ 125 h 128"/>
              <a:gd name="T64" fmla="*/ 7 w 47"/>
              <a:gd name="T65" fmla="*/ 120 h 128"/>
              <a:gd name="T66" fmla="*/ 8 w 47"/>
              <a:gd name="T67" fmla="*/ 118 h 128"/>
              <a:gd name="T68" fmla="*/ 8 w 47"/>
              <a:gd name="T69" fmla="*/ 116 h 128"/>
              <a:gd name="T70" fmla="*/ 8 w 47"/>
              <a:gd name="T71" fmla="*/ 13 h 128"/>
              <a:gd name="T72" fmla="*/ 8 w 47"/>
              <a:gd name="T73" fmla="*/ 10 h 128"/>
              <a:gd name="T74" fmla="*/ 7 w 47"/>
              <a:gd name="T75" fmla="*/ 7 h 128"/>
              <a:gd name="T76" fmla="*/ 1 w 47"/>
              <a:gd name="T77" fmla="*/ 3 h 128"/>
              <a:gd name="T78" fmla="*/ 1 w 47"/>
              <a:gd name="T79" fmla="*/ 2 h 128"/>
              <a:gd name="T80" fmla="*/ 0 w 47"/>
              <a:gd name="T81" fmla="*/ 2 h 128"/>
              <a:gd name="T82" fmla="*/ 1 w 47"/>
              <a:gd name="T83" fmla="*/ 0 h 128"/>
              <a:gd name="T84" fmla="*/ 1 w 47"/>
              <a:gd name="T85" fmla="*/ 0 h 128"/>
              <a:gd name="T86" fmla="*/ 46 w 47"/>
              <a:gd name="T87" fmla="*/ 0 h 128"/>
              <a:gd name="T88" fmla="*/ 47 w 47"/>
              <a:gd name="T89" fmla="*/ 0 h 128"/>
              <a:gd name="T90" fmla="*/ 47 w 47"/>
              <a:gd name="T91" fmla="*/ 2 h 128"/>
              <a:gd name="T92" fmla="*/ 47 w 47"/>
              <a:gd name="T93" fmla="*/ 45 h 128"/>
              <a:gd name="T94" fmla="*/ 47 w 47"/>
              <a:gd name="T95" fmla="*/ 45 h 128"/>
              <a:gd name="T96" fmla="*/ 46 w 47"/>
              <a:gd name="T97" fmla="*/ 45 h 128"/>
              <a:gd name="T98" fmla="*/ 46 w 47"/>
              <a:gd name="T99" fmla="*/ 45 h 128"/>
              <a:gd name="T100" fmla="*/ 44 w 47"/>
              <a:gd name="T101" fmla="*/ 43 h 128"/>
              <a:gd name="T102" fmla="*/ 36 w 47"/>
              <a:gd name="T103" fmla="*/ 11 h 128"/>
              <a:gd name="T104" fmla="*/ 35 w 47"/>
              <a:gd name="T105" fmla="*/ 10 h 128"/>
              <a:gd name="T106" fmla="*/ 33 w 47"/>
              <a:gd name="T107" fmla="*/ 8 h 128"/>
              <a:gd name="T108" fmla="*/ 31 w 47"/>
              <a:gd name="T109" fmla="*/ 8 h 128"/>
              <a:gd name="T110" fmla="*/ 21 w 47"/>
              <a:gd name="T111" fmla="*/ 8 h 128"/>
              <a:gd name="T112" fmla="*/ 21 w 47"/>
              <a:gd name="T113" fmla="*/ 5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7" h="128">
                <a:moveTo>
                  <a:pt x="21" y="59"/>
                </a:moveTo>
                <a:lnTo>
                  <a:pt x="25" y="59"/>
                </a:lnTo>
                <a:lnTo>
                  <a:pt x="26" y="59"/>
                </a:lnTo>
                <a:lnTo>
                  <a:pt x="26" y="57"/>
                </a:lnTo>
                <a:lnTo>
                  <a:pt x="33" y="46"/>
                </a:lnTo>
                <a:lnTo>
                  <a:pt x="33" y="45"/>
                </a:lnTo>
                <a:lnTo>
                  <a:pt x="33" y="45"/>
                </a:lnTo>
                <a:lnTo>
                  <a:pt x="35" y="45"/>
                </a:lnTo>
                <a:lnTo>
                  <a:pt x="35" y="45"/>
                </a:lnTo>
                <a:lnTo>
                  <a:pt x="35" y="81"/>
                </a:lnTo>
                <a:lnTo>
                  <a:pt x="35" y="82"/>
                </a:lnTo>
                <a:lnTo>
                  <a:pt x="33" y="82"/>
                </a:lnTo>
                <a:lnTo>
                  <a:pt x="33" y="82"/>
                </a:lnTo>
                <a:lnTo>
                  <a:pt x="33" y="81"/>
                </a:lnTo>
                <a:lnTo>
                  <a:pt x="26" y="68"/>
                </a:lnTo>
                <a:lnTo>
                  <a:pt x="26" y="68"/>
                </a:lnTo>
                <a:lnTo>
                  <a:pt x="25" y="67"/>
                </a:lnTo>
                <a:lnTo>
                  <a:pt x="21" y="67"/>
                </a:lnTo>
                <a:lnTo>
                  <a:pt x="21" y="116"/>
                </a:lnTo>
                <a:lnTo>
                  <a:pt x="21" y="117"/>
                </a:lnTo>
                <a:lnTo>
                  <a:pt x="22" y="118"/>
                </a:lnTo>
                <a:lnTo>
                  <a:pt x="24" y="120"/>
                </a:lnTo>
                <a:lnTo>
                  <a:pt x="29" y="125"/>
                </a:lnTo>
                <a:lnTo>
                  <a:pt x="31" y="125"/>
                </a:lnTo>
                <a:lnTo>
                  <a:pt x="31" y="127"/>
                </a:lnTo>
                <a:lnTo>
                  <a:pt x="31" y="127"/>
                </a:lnTo>
                <a:lnTo>
                  <a:pt x="29" y="128"/>
                </a:lnTo>
                <a:lnTo>
                  <a:pt x="1" y="128"/>
                </a:lnTo>
                <a:lnTo>
                  <a:pt x="1" y="127"/>
                </a:lnTo>
                <a:lnTo>
                  <a:pt x="0" y="127"/>
                </a:lnTo>
                <a:lnTo>
                  <a:pt x="1" y="125"/>
                </a:lnTo>
                <a:lnTo>
                  <a:pt x="1" y="125"/>
                </a:lnTo>
                <a:lnTo>
                  <a:pt x="7" y="120"/>
                </a:lnTo>
                <a:lnTo>
                  <a:pt x="8" y="118"/>
                </a:lnTo>
                <a:lnTo>
                  <a:pt x="8" y="116"/>
                </a:lnTo>
                <a:lnTo>
                  <a:pt x="8" y="13"/>
                </a:lnTo>
                <a:lnTo>
                  <a:pt x="8" y="10"/>
                </a:lnTo>
                <a:lnTo>
                  <a:pt x="7" y="7"/>
                </a:lnTo>
                <a:lnTo>
                  <a:pt x="1" y="3"/>
                </a:lnTo>
                <a:lnTo>
                  <a:pt x="1" y="2"/>
                </a:lnTo>
                <a:lnTo>
                  <a:pt x="0" y="2"/>
                </a:lnTo>
                <a:lnTo>
                  <a:pt x="1" y="0"/>
                </a:lnTo>
                <a:lnTo>
                  <a:pt x="1" y="0"/>
                </a:lnTo>
                <a:lnTo>
                  <a:pt x="46" y="0"/>
                </a:lnTo>
                <a:lnTo>
                  <a:pt x="47" y="0"/>
                </a:lnTo>
                <a:lnTo>
                  <a:pt x="47" y="2"/>
                </a:lnTo>
                <a:lnTo>
                  <a:pt x="47" y="45"/>
                </a:lnTo>
                <a:lnTo>
                  <a:pt x="47" y="45"/>
                </a:lnTo>
                <a:lnTo>
                  <a:pt x="46" y="45"/>
                </a:lnTo>
                <a:lnTo>
                  <a:pt x="46" y="45"/>
                </a:lnTo>
                <a:lnTo>
                  <a:pt x="44" y="43"/>
                </a:lnTo>
                <a:lnTo>
                  <a:pt x="36" y="11"/>
                </a:lnTo>
                <a:lnTo>
                  <a:pt x="35" y="10"/>
                </a:lnTo>
                <a:lnTo>
                  <a:pt x="33" y="8"/>
                </a:lnTo>
                <a:lnTo>
                  <a:pt x="31" y="8"/>
                </a:lnTo>
                <a:lnTo>
                  <a:pt x="21" y="8"/>
                </a:lnTo>
                <a:lnTo>
                  <a:pt x="21" y="5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9" name="Freeform 1728"/>
          <p:cNvSpPr>
            <a:spLocks noEditPoints="1"/>
          </p:cNvSpPr>
          <p:nvPr/>
        </p:nvSpPr>
        <p:spPr bwMode="auto">
          <a:xfrm>
            <a:off x="-6165850" y="112713"/>
            <a:ext cx="90487" cy="203200"/>
          </a:xfrm>
          <a:custGeom>
            <a:avLst/>
            <a:gdLst>
              <a:gd name="T0" fmla="*/ 34 w 57"/>
              <a:gd name="T1" fmla="*/ 99 h 128"/>
              <a:gd name="T2" fmla="*/ 34 w 57"/>
              <a:gd name="T3" fmla="*/ 98 h 128"/>
              <a:gd name="T4" fmla="*/ 32 w 57"/>
              <a:gd name="T5" fmla="*/ 98 h 128"/>
              <a:gd name="T6" fmla="*/ 20 w 57"/>
              <a:gd name="T7" fmla="*/ 98 h 128"/>
              <a:gd name="T8" fmla="*/ 20 w 57"/>
              <a:gd name="T9" fmla="*/ 98 h 128"/>
              <a:gd name="T10" fmla="*/ 18 w 57"/>
              <a:gd name="T11" fmla="*/ 99 h 128"/>
              <a:gd name="T12" fmla="*/ 17 w 57"/>
              <a:gd name="T13" fmla="*/ 117 h 128"/>
              <a:gd name="T14" fmla="*/ 17 w 57"/>
              <a:gd name="T15" fmla="*/ 120 h 128"/>
              <a:gd name="T16" fmla="*/ 17 w 57"/>
              <a:gd name="T17" fmla="*/ 121 h 128"/>
              <a:gd name="T18" fmla="*/ 21 w 57"/>
              <a:gd name="T19" fmla="*/ 124 h 128"/>
              <a:gd name="T20" fmla="*/ 23 w 57"/>
              <a:gd name="T21" fmla="*/ 125 h 128"/>
              <a:gd name="T22" fmla="*/ 23 w 57"/>
              <a:gd name="T23" fmla="*/ 127 h 128"/>
              <a:gd name="T24" fmla="*/ 23 w 57"/>
              <a:gd name="T25" fmla="*/ 127 h 128"/>
              <a:gd name="T26" fmla="*/ 21 w 57"/>
              <a:gd name="T27" fmla="*/ 128 h 128"/>
              <a:gd name="T28" fmla="*/ 2 w 57"/>
              <a:gd name="T29" fmla="*/ 128 h 128"/>
              <a:gd name="T30" fmla="*/ 2 w 57"/>
              <a:gd name="T31" fmla="*/ 127 h 128"/>
              <a:gd name="T32" fmla="*/ 0 w 57"/>
              <a:gd name="T33" fmla="*/ 127 h 128"/>
              <a:gd name="T34" fmla="*/ 2 w 57"/>
              <a:gd name="T35" fmla="*/ 125 h 128"/>
              <a:gd name="T36" fmla="*/ 2 w 57"/>
              <a:gd name="T37" fmla="*/ 125 h 128"/>
              <a:gd name="T38" fmla="*/ 7 w 57"/>
              <a:gd name="T39" fmla="*/ 120 h 128"/>
              <a:gd name="T40" fmla="*/ 7 w 57"/>
              <a:gd name="T41" fmla="*/ 118 h 128"/>
              <a:gd name="T42" fmla="*/ 9 w 57"/>
              <a:gd name="T43" fmla="*/ 116 h 128"/>
              <a:gd name="T44" fmla="*/ 24 w 57"/>
              <a:gd name="T45" fmla="*/ 2 h 128"/>
              <a:gd name="T46" fmla="*/ 24 w 57"/>
              <a:gd name="T47" fmla="*/ 0 h 128"/>
              <a:gd name="T48" fmla="*/ 25 w 57"/>
              <a:gd name="T49" fmla="*/ 0 h 128"/>
              <a:gd name="T50" fmla="*/ 31 w 57"/>
              <a:gd name="T51" fmla="*/ 0 h 128"/>
              <a:gd name="T52" fmla="*/ 32 w 57"/>
              <a:gd name="T53" fmla="*/ 0 h 128"/>
              <a:gd name="T54" fmla="*/ 32 w 57"/>
              <a:gd name="T55" fmla="*/ 2 h 128"/>
              <a:gd name="T56" fmla="*/ 49 w 57"/>
              <a:gd name="T57" fmla="*/ 116 h 128"/>
              <a:gd name="T58" fmla="*/ 49 w 57"/>
              <a:gd name="T59" fmla="*/ 118 h 128"/>
              <a:gd name="T60" fmla="*/ 50 w 57"/>
              <a:gd name="T61" fmla="*/ 121 h 128"/>
              <a:gd name="T62" fmla="*/ 56 w 57"/>
              <a:gd name="T63" fmla="*/ 125 h 128"/>
              <a:gd name="T64" fmla="*/ 56 w 57"/>
              <a:gd name="T65" fmla="*/ 125 h 128"/>
              <a:gd name="T66" fmla="*/ 57 w 57"/>
              <a:gd name="T67" fmla="*/ 127 h 128"/>
              <a:gd name="T68" fmla="*/ 56 w 57"/>
              <a:gd name="T69" fmla="*/ 127 h 128"/>
              <a:gd name="T70" fmla="*/ 56 w 57"/>
              <a:gd name="T71" fmla="*/ 128 h 128"/>
              <a:gd name="T72" fmla="*/ 31 w 57"/>
              <a:gd name="T73" fmla="*/ 128 h 128"/>
              <a:gd name="T74" fmla="*/ 31 w 57"/>
              <a:gd name="T75" fmla="*/ 127 h 128"/>
              <a:gd name="T76" fmla="*/ 29 w 57"/>
              <a:gd name="T77" fmla="*/ 127 h 128"/>
              <a:gd name="T78" fmla="*/ 31 w 57"/>
              <a:gd name="T79" fmla="*/ 125 h 128"/>
              <a:gd name="T80" fmla="*/ 31 w 57"/>
              <a:gd name="T81" fmla="*/ 125 h 128"/>
              <a:gd name="T82" fmla="*/ 35 w 57"/>
              <a:gd name="T83" fmla="*/ 121 h 128"/>
              <a:gd name="T84" fmla="*/ 36 w 57"/>
              <a:gd name="T85" fmla="*/ 120 h 128"/>
              <a:gd name="T86" fmla="*/ 36 w 57"/>
              <a:gd name="T87" fmla="*/ 117 h 128"/>
              <a:gd name="T88" fmla="*/ 34 w 57"/>
              <a:gd name="T89" fmla="*/ 99 h 128"/>
              <a:gd name="T90" fmla="*/ 32 w 57"/>
              <a:gd name="T91" fmla="*/ 89 h 128"/>
              <a:gd name="T92" fmla="*/ 32 w 57"/>
              <a:gd name="T93" fmla="*/ 88 h 128"/>
              <a:gd name="T94" fmla="*/ 32 w 57"/>
              <a:gd name="T95" fmla="*/ 88 h 128"/>
              <a:gd name="T96" fmla="*/ 27 w 57"/>
              <a:gd name="T97" fmla="*/ 46 h 128"/>
              <a:gd name="T98" fmla="*/ 25 w 57"/>
              <a:gd name="T99" fmla="*/ 46 h 128"/>
              <a:gd name="T100" fmla="*/ 20 w 57"/>
              <a:gd name="T101" fmla="*/ 88 h 128"/>
              <a:gd name="T102" fmla="*/ 20 w 57"/>
              <a:gd name="T103" fmla="*/ 88 h 128"/>
              <a:gd name="T104" fmla="*/ 21 w 57"/>
              <a:gd name="T105" fmla="*/ 89 h 128"/>
              <a:gd name="T106" fmla="*/ 32 w 57"/>
              <a:gd name="T107" fmla="*/ 8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 h="128">
                <a:moveTo>
                  <a:pt x="34" y="99"/>
                </a:moveTo>
                <a:lnTo>
                  <a:pt x="34" y="98"/>
                </a:lnTo>
                <a:lnTo>
                  <a:pt x="32" y="98"/>
                </a:lnTo>
                <a:lnTo>
                  <a:pt x="20" y="98"/>
                </a:lnTo>
                <a:lnTo>
                  <a:pt x="20" y="98"/>
                </a:lnTo>
                <a:lnTo>
                  <a:pt x="18" y="99"/>
                </a:lnTo>
                <a:lnTo>
                  <a:pt x="17" y="117"/>
                </a:lnTo>
                <a:lnTo>
                  <a:pt x="17" y="120"/>
                </a:lnTo>
                <a:lnTo>
                  <a:pt x="17" y="121"/>
                </a:lnTo>
                <a:lnTo>
                  <a:pt x="21" y="124"/>
                </a:lnTo>
                <a:lnTo>
                  <a:pt x="23" y="125"/>
                </a:lnTo>
                <a:lnTo>
                  <a:pt x="23" y="127"/>
                </a:lnTo>
                <a:lnTo>
                  <a:pt x="23" y="127"/>
                </a:lnTo>
                <a:lnTo>
                  <a:pt x="21" y="128"/>
                </a:lnTo>
                <a:lnTo>
                  <a:pt x="2" y="128"/>
                </a:lnTo>
                <a:lnTo>
                  <a:pt x="2" y="127"/>
                </a:lnTo>
                <a:lnTo>
                  <a:pt x="0" y="127"/>
                </a:lnTo>
                <a:lnTo>
                  <a:pt x="2" y="125"/>
                </a:lnTo>
                <a:lnTo>
                  <a:pt x="2" y="125"/>
                </a:lnTo>
                <a:lnTo>
                  <a:pt x="7" y="120"/>
                </a:lnTo>
                <a:lnTo>
                  <a:pt x="7" y="118"/>
                </a:lnTo>
                <a:lnTo>
                  <a:pt x="9" y="116"/>
                </a:lnTo>
                <a:lnTo>
                  <a:pt x="24" y="2"/>
                </a:lnTo>
                <a:lnTo>
                  <a:pt x="24" y="0"/>
                </a:lnTo>
                <a:lnTo>
                  <a:pt x="25" y="0"/>
                </a:lnTo>
                <a:lnTo>
                  <a:pt x="31" y="0"/>
                </a:lnTo>
                <a:lnTo>
                  <a:pt x="32" y="0"/>
                </a:lnTo>
                <a:lnTo>
                  <a:pt x="32" y="2"/>
                </a:lnTo>
                <a:lnTo>
                  <a:pt x="49" y="116"/>
                </a:lnTo>
                <a:lnTo>
                  <a:pt x="49" y="118"/>
                </a:lnTo>
                <a:lnTo>
                  <a:pt x="50" y="121"/>
                </a:lnTo>
                <a:lnTo>
                  <a:pt x="56" y="125"/>
                </a:lnTo>
                <a:lnTo>
                  <a:pt x="56" y="125"/>
                </a:lnTo>
                <a:lnTo>
                  <a:pt x="57" y="127"/>
                </a:lnTo>
                <a:lnTo>
                  <a:pt x="56" y="127"/>
                </a:lnTo>
                <a:lnTo>
                  <a:pt x="56" y="128"/>
                </a:lnTo>
                <a:lnTo>
                  <a:pt x="31" y="128"/>
                </a:lnTo>
                <a:lnTo>
                  <a:pt x="31" y="127"/>
                </a:lnTo>
                <a:lnTo>
                  <a:pt x="29" y="127"/>
                </a:lnTo>
                <a:lnTo>
                  <a:pt x="31" y="125"/>
                </a:lnTo>
                <a:lnTo>
                  <a:pt x="31" y="125"/>
                </a:lnTo>
                <a:lnTo>
                  <a:pt x="35" y="121"/>
                </a:lnTo>
                <a:lnTo>
                  <a:pt x="36" y="120"/>
                </a:lnTo>
                <a:lnTo>
                  <a:pt x="36" y="117"/>
                </a:lnTo>
                <a:lnTo>
                  <a:pt x="34" y="99"/>
                </a:lnTo>
                <a:close/>
                <a:moveTo>
                  <a:pt x="32" y="89"/>
                </a:moveTo>
                <a:lnTo>
                  <a:pt x="32" y="88"/>
                </a:lnTo>
                <a:lnTo>
                  <a:pt x="32" y="88"/>
                </a:lnTo>
                <a:lnTo>
                  <a:pt x="27" y="46"/>
                </a:lnTo>
                <a:lnTo>
                  <a:pt x="25" y="46"/>
                </a:lnTo>
                <a:lnTo>
                  <a:pt x="20" y="88"/>
                </a:lnTo>
                <a:lnTo>
                  <a:pt x="20" y="88"/>
                </a:lnTo>
                <a:lnTo>
                  <a:pt x="21" y="89"/>
                </a:lnTo>
                <a:lnTo>
                  <a:pt x="32" y="8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1729"/>
          <p:cNvSpPr>
            <a:spLocks noEditPoints="1"/>
          </p:cNvSpPr>
          <p:nvPr/>
        </p:nvSpPr>
        <p:spPr bwMode="auto">
          <a:xfrm>
            <a:off x="-6072188" y="112713"/>
            <a:ext cx="87312" cy="203200"/>
          </a:xfrm>
          <a:custGeom>
            <a:avLst/>
            <a:gdLst>
              <a:gd name="T0" fmla="*/ 22 w 55"/>
              <a:gd name="T1" fmla="*/ 118 h 128"/>
              <a:gd name="T2" fmla="*/ 28 w 55"/>
              <a:gd name="T3" fmla="*/ 125 h 128"/>
              <a:gd name="T4" fmla="*/ 29 w 55"/>
              <a:gd name="T5" fmla="*/ 127 h 128"/>
              <a:gd name="T6" fmla="*/ 28 w 55"/>
              <a:gd name="T7" fmla="*/ 128 h 128"/>
              <a:gd name="T8" fmla="*/ 1 w 55"/>
              <a:gd name="T9" fmla="*/ 127 h 128"/>
              <a:gd name="T10" fmla="*/ 1 w 55"/>
              <a:gd name="T11" fmla="*/ 125 h 128"/>
              <a:gd name="T12" fmla="*/ 7 w 55"/>
              <a:gd name="T13" fmla="*/ 120 h 128"/>
              <a:gd name="T14" fmla="*/ 8 w 55"/>
              <a:gd name="T15" fmla="*/ 116 h 128"/>
              <a:gd name="T16" fmla="*/ 8 w 55"/>
              <a:gd name="T17" fmla="*/ 10 h 128"/>
              <a:gd name="T18" fmla="*/ 1 w 55"/>
              <a:gd name="T19" fmla="*/ 3 h 128"/>
              <a:gd name="T20" fmla="*/ 0 w 55"/>
              <a:gd name="T21" fmla="*/ 2 h 128"/>
              <a:gd name="T22" fmla="*/ 1 w 55"/>
              <a:gd name="T23" fmla="*/ 0 h 128"/>
              <a:gd name="T24" fmla="*/ 35 w 55"/>
              <a:gd name="T25" fmla="*/ 2 h 128"/>
              <a:gd name="T26" fmla="*/ 47 w 55"/>
              <a:gd name="T27" fmla="*/ 17 h 128"/>
              <a:gd name="T28" fmla="*/ 48 w 55"/>
              <a:gd name="T29" fmla="*/ 43 h 128"/>
              <a:gd name="T30" fmla="*/ 41 w 55"/>
              <a:gd name="T31" fmla="*/ 59 h 128"/>
              <a:gd name="T32" fmla="*/ 40 w 55"/>
              <a:gd name="T33" fmla="*/ 64 h 128"/>
              <a:gd name="T34" fmla="*/ 46 w 55"/>
              <a:gd name="T35" fmla="*/ 71 h 128"/>
              <a:gd name="T36" fmla="*/ 47 w 55"/>
              <a:gd name="T37" fmla="*/ 81 h 128"/>
              <a:gd name="T38" fmla="*/ 48 w 55"/>
              <a:gd name="T39" fmla="*/ 118 h 128"/>
              <a:gd name="T40" fmla="*/ 55 w 55"/>
              <a:gd name="T41" fmla="*/ 125 h 128"/>
              <a:gd name="T42" fmla="*/ 55 w 55"/>
              <a:gd name="T43" fmla="*/ 127 h 128"/>
              <a:gd name="T44" fmla="*/ 54 w 55"/>
              <a:gd name="T45" fmla="*/ 128 h 128"/>
              <a:gd name="T46" fmla="*/ 41 w 55"/>
              <a:gd name="T47" fmla="*/ 127 h 128"/>
              <a:gd name="T48" fmla="*/ 36 w 55"/>
              <a:gd name="T49" fmla="*/ 123 h 128"/>
              <a:gd name="T50" fmla="*/ 35 w 55"/>
              <a:gd name="T51" fmla="*/ 117 h 128"/>
              <a:gd name="T52" fmla="*/ 33 w 55"/>
              <a:gd name="T53" fmla="*/ 75 h 128"/>
              <a:gd name="T54" fmla="*/ 28 w 55"/>
              <a:gd name="T55" fmla="*/ 68 h 128"/>
              <a:gd name="T56" fmla="*/ 21 w 55"/>
              <a:gd name="T57" fmla="*/ 67 h 128"/>
              <a:gd name="T58" fmla="*/ 21 w 55"/>
              <a:gd name="T59" fmla="*/ 59 h 128"/>
              <a:gd name="T60" fmla="*/ 29 w 55"/>
              <a:gd name="T61" fmla="*/ 57 h 128"/>
              <a:gd name="T62" fmla="*/ 35 w 55"/>
              <a:gd name="T63" fmla="*/ 45 h 128"/>
              <a:gd name="T64" fmla="*/ 35 w 55"/>
              <a:gd name="T65" fmla="*/ 18 h 128"/>
              <a:gd name="T66" fmla="*/ 23 w 55"/>
              <a:gd name="T67" fmla="*/ 8 h 128"/>
              <a:gd name="T68" fmla="*/ 21 w 55"/>
              <a:gd name="T69" fmla="*/ 5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5" h="128">
                <a:moveTo>
                  <a:pt x="21" y="116"/>
                </a:moveTo>
                <a:lnTo>
                  <a:pt x="22" y="118"/>
                </a:lnTo>
                <a:lnTo>
                  <a:pt x="23" y="120"/>
                </a:lnTo>
                <a:lnTo>
                  <a:pt x="28" y="125"/>
                </a:lnTo>
                <a:lnTo>
                  <a:pt x="29" y="125"/>
                </a:lnTo>
                <a:lnTo>
                  <a:pt x="29" y="127"/>
                </a:lnTo>
                <a:lnTo>
                  <a:pt x="29" y="127"/>
                </a:lnTo>
                <a:lnTo>
                  <a:pt x="28" y="128"/>
                </a:lnTo>
                <a:lnTo>
                  <a:pt x="1" y="128"/>
                </a:lnTo>
                <a:lnTo>
                  <a:pt x="1" y="127"/>
                </a:lnTo>
                <a:lnTo>
                  <a:pt x="0" y="127"/>
                </a:lnTo>
                <a:lnTo>
                  <a:pt x="1" y="125"/>
                </a:lnTo>
                <a:lnTo>
                  <a:pt x="1" y="125"/>
                </a:lnTo>
                <a:lnTo>
                  <a:pt x="7" y="120"/>
                </a:lnTo>
                <a:lnTo>
                  <a:pt x="8" y="118"/>
                </a:lnTo>
                <a:lnTo>
                  <a:pt x="8" y="116"/>
                </a:lnTo>
                <a:lnTo>
                  <a:pt x="8" y="13"/>
                </a:lnTo>
                <a:lnTo>
                  <a:pt x="8" y="10"/>
                </a:lnTo>
                <a:lnTo>
                  <a:pt x="7" y="7"/>
                </a:lnTo>
                <a:lnTo>
                  <a:pt x="1" y="3"/>
                </a:lnTo>
                <a:lnTo>
                  <a:pt x="1" y="2"/>
                </a:lnTo>
                <a:lnTo>
                  <a:pt x="0" y="2"/>
                </a:lnTo>
                <a:lnTo>
                  <a:pt x="1" y="0"/>
                </a:lnTo>
                <a:lnTo>
                  <a:pt x="1" y="0"/>
                </a:lnTo>
                <a:lnTo>
                  <a:pt x="22" y="0"/>
                </a:lnTo>
                <a:lnTo>
                  <a:pt x="35" y="2"/>
                </a:lnTo>
                <a:lnTo>
                  <a:pt x="43" y="7"/>
                </a:lnTo>
                <a:lnTo>
                  <a:pt x="47" y="17"/>
                </a:lnTo>
                <a:lnTo>
                  <a:pt x="50" y="32"/>
                </a:lnTo>
                <a:lnTo>
                  <a:pt x="48" y="43"/>
                </a:lnTo>
                <a:lnTo>
                  <a:pt x="46" y="53"/>
                </a:lnTo>
                <a:lnTo>
                  <a:pt x="41" y="59"/>
                </a:lnTo>
                <a:lnTo>
                  <a:pt x="37" y="61"/>
                </a:lnTo>
                <a:lnTo>
                  <a:pt x="40" y="64"/>
                </a:lnTo>
                <a:lnTo>
                  <a:pt x="43" y="67"/>
                </a:lnTo>
                <a:lnTo>
                  <a:pt x="46" y="71"/>
                </a:lnTo>
                <a:lnTo>
                  <a:pt x="47" y="75"/>
                </a:lnTo>
                <a:lnTo>
                  <a:pt x="47" y="81"/>
                </a:lnTo>
                <a:lnTo>
                  <a:pt x="47" y="117"/>
                </a:lnTo>
                <a:lnTo>
                  <a:pt x="48" y="118"/>
                </a:lnTo>
                <a:lnTo>
                  <a:pt x="50" y="120"/>
                </a:lnTo>
                <a:lnTo>
                  <a:pt x="55" y="125"/>
                </a:lnTo>
                <a:lnTo>
                  <a:pt x="55" y="127"/>
                </a:lnTo>
                <a:lnTo>
                  <a:pt x="55" y="127"/>
                </a:lnTo>
                <a:lnTo>
                  <a:pt x="55" y="128"/>
                </a:lnTo>
                <a:lnTo>
                  <a:pt x="54" y="128"/>
                </a:lnTo>
                <a:lnTo>
                  <a:pt x="46" y="128"/>
                </a:lnTo>
                <a:lnTo>
                  <a:pt x="41" y="127"/>
                </a:lnTo>
                <a:lnTo>
                  <a:pt x="39" y="125"/>
                </a:lnTo>
                <a:lnTo>
                  <a:pt x="36" y="123"/>
                </a:lnTo>
                <a:lnTo>
                  <a:pt x="35" y="120"/>
                </a:lnTo>
                <a:lnTo>
                  <a:pt x="35" y="117"/>
                </a:lnTo>
                <a:lnTo>
                  <a:pt x="35" y="81"/>
                </a:lnTo>
                <a:lnTo>
                  <a:pt x="33" y="75"/>
                </a:lnTo>
                <a:lnTo>
                  <a:pt x="32" y="71"/>
                </a:lnTo>
                <a:lnTo>
                  <a:pt x="28" y="68"/>
                </a:lnTo>
                <a:lnTo>
                  <a:pt x="23" y="67"/>
                </a:lnTo>
                <a:lnTo>
                  <a:pt x="21" y="67"/>
                </a:lnTo>
                <a:lnTo>
                  <a:pt x="21" y="116"/>
                </a:lnTo>
                <a:close/>
                <a:moveTo>
                  <a:pt x="21" y="59"/>
                </a:moveTo>
                <a:lnTo>
                  <a:pt x="23" y="59"/>
                </a:lnTo>
                <a:lnTo>
                  <a:pt x="29" y="57"/>
                </a:lnTo>
                <a:lnTo>
                  <a:pt x="33" y="53"/>
                </a:lnTo>
                <a:lnTo>
                  <a:pt x="35" y="45"/>
                </a:lnTo>
                <a:lnTo>
                  <a:pt x="36" y="32"/>
                </a:lnTo>
                <a:lnTo>
                  <a:pt x="35" y="18"/>
                </a:lnTo>
                <a:lnTo>
                  <a:pt x="30" y="11"/>
                </a:lnTo>
                <a:lnTo>
                  <a:pt x="23" y="8"/>
                </a:lnTo>
                <a:lnTo>
                  <a:pt x="21" y="8"/>
                </a:lnTo>
                <a:lnTo>
                  <a:pt x="21" y="5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1730"/>
          <p:cNvSpPr>
            <a:spLocks/>
          </p:cNvSpPr>
          <p:nvPr/>
        </p:nvSpPr>
        <p:spPr bwMode="auto">
          <a:xfrm>
            <a:off x="-5980113" y="112713"/>
            <a:ext cx="112712" cy="203200"/>
          </a:xfrm>
          <a:custGeom>
            <a:avLst/>
            <a:gdLst>
              <a:gd name="T0" fmla="*/ 24 w 71"/>
              <a:gd name="T1" fmla="*/ 0 h 128"/>
              <a:gd name="T2" fmla="*/ 24 w 71"/>
              <a:gd name="T3" fmla="*/ 3 h 128"/>
              <a:gd name="T4" fmla="*/ 36 w 71"/>
              <a:gd name="T5" fmla="*/ 77 h 128"/>
              <a:gd name="T6" fmla="*/ 46 w 71"/>
              <a:gd name="T7" fmla="*/ 2 h 128"/>
              <a:gd name="T8" fmla="*/ 47 w 71"/>
              <a:gd name="T9" fmla="*/ 0 h 128"/>
              <a:gd name="T10" fmla="*/ 70 w 71"/>
              <a:gd name="T11" fmla="*/ 0 h 128"/>
              <a:gd name="T12" fmla="*/ 70 w 71"/>
              <a:gd name="T13" fmla="*/ 2 h 128"/>
              <a:gd name="T14" fmla="*/ 66 w 71"/>
              <a:gd name="T15" fmla="*/ 7 h 128"/>
              <a:gd name="T16" fmla="*/ 64 w 71"/>
              <a:gd name="T17" fmla="*/ 13 h 128"/>
              <a:gd name="T18" fmla="*/ 64 w 71"/>
              <a:gd name="T19" fmla="*/ 118 h 128"/>
              <a:gd name="T20" fmla="*/ 70 w 71"/>
              <a:gd name="T21" fmla="*/ 125 h 128"/>
              <a:gd name="T22" fmla="*/ 71 w 71"/>
              <a:gd name="T23" fmla="*/ 127 h 128"/>
              <a:gd name="T24" fmla="*/ 70 w 71"/>
              <a:gd name="T25" fmla="*/ 128 h 128"/>
              <a:gd name="T26" fmla="*/ 45 w 71"/>
              <a:gd name="T27" fmla="*/ 127 h 128"/>
              <a:gd name="T28" fmla="*/ 45 w 71"/>
              <a:gd name="T29" fmla="*/ 125 h 128"/>
              <a:gd name="T30" fmla="*/ 49 w 71"/>
              <a:gd name="T31" fmla="*/ 120 h 128"/>
              <a:gd name="T32" fmla="*/ 50 w 71"/>
              <a:gd name="T33" fmla="*/ 116 h 128"/>
              <a:gd name="T34" fmla="*/ 50 w 71"/>
              <a:gd name="T35" fmla="*/ 34 h 128"/>
              <a:gd name="T36" fmla="*/ 36 w 71"/>
              <a:gd name="T37" fmla="*/ 127 h 128"/>
              <a:gd name="T38" fmla="*/ 32 w 71"/>
              <a:gd name="T39" fmla="*/ 128 h 128"/>
              <a:gd name="T40" fmla="*/ 31 w 71"/>
              <a:gd name="T41" fmla="*/ 127 h 128"/>
              <a:gd name="T42" fmla="*/ 17 w 71"/>
              <a:gd name="T43" fmla="*/ 34 h 128"/>
              <a:gd name="T44" fmla="*/ 17 w 71"/>
              <a:gd name="T45" fmla="*/ 118 h 128"/>
              <a:gd name="T46" fmla="*/ 22 w 71"/>
              <a:gd name="T47" fmla="*/ 125 h 128"/>
              <a:gd name="T48" fmla="*/ 22 w 71"/>
              <a:gd name="T49" fmla="*/ 127 h 128"/>
              <a:gd name="T50" fmla="*/ 22 w 71"/>
              <a:gd name="T51" fmla="*/ 128 h 128"/>
              <a:gd name="T52" fmla="*/ 0 w 71"/>
              <a:gd name="T53" fmla="*/ 127 h 128"/>
              <a:gd name="T54" fmla="*/ 0 w 71"/>
              <a:gd name="T55" fmla="*/ 125 h 128"/>
              <a:gd name="T56" fmla="*/ 6 w 71"/>
              <a:gd name="T57" fmla="*/ 120 h 128"/>
              <a:gd name="T58" fmla="*/ 7 w 71"/>
              <a:gd name="T59" fmla="*/ 116 h 128"/>
              <a:gd name="T60" fmla="*/ 7 w 71"/>
              <a:gd name="T61" fmla="*/ 10 h 128"/>
              <a:gd name="T62" fmla="*/ 2 w 71"/>
              <a:gd name="T63" fmla="*/ 3 h 128"/>
              <a:gd name="T64" fmla="*/ 0 w 71"/>
              <a:gd name="T65" fmla="*/ 0 h 128"/>
              <a:gd name="T66" fmla="*/ 2 w 71"/>
              <a:gd name="T67"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128">
                <a:moveTo>
                  <a:pt x="22" y="0"/>
                </a:moveTo>
                <a:lnTo>
                  <a:pt x="24" y="0"/>
                </a:lnTo>
                <a:lnTo>
                  <a:pt x="24" y="2"/>
                </a:lnTo>
                <a:lnTo>
                  <a:pt x="24" y="3"/>
                </a:lnTo>
                <a:lnTo>
                  <a:pt x="35" y="77"/>
                </a:lnTo>
                <a:lnTo>
                  <a:pt x="36" y="77"/>
                </a:lnTo>
                <a:lnTo>
                  <a:pt x="46" y="3"/>
                </a:lnTo>
                <a:lnTo>
                  <a:pt x="46" y="2"/>
                </a:lnTo>
                <a:lnTo>
                  <a:pt x="47" y="0"/>
                </a:lnTo>
                <a:lnTo>
                  <a:pt x="47" y="0"/>
                </a:lnTo>
                <a:lnTo>
                  <a:pt x="70" y="0"/>
                </a:lnTo>
                <a:lnTo>
                  <a:pt x="70" y="0"/>
                </a:lnTo>
                <a:lnTo>
                  <a:pt x="71" y="0"/>
                </a:lnTo>
                <a:lnTo>
                  <a:pt x="70" y="2"/>
                </a:lnTo>
                <a:lnTo>
                  <a:pt x="70" y="3"/>
                </a:lnTo>
                <a:lnTo>
                  <a:pt x="66" y="7"/>
                </a:lnTo>
                <a:lnTo>
                  <a:pt x="64" y="10"/>
                </a:lnTo>
                <a:lnTo>
                  <a:pt x="64" y="13"/>
                </a:lnTo>
                <a:lnTo>
                  <a:pt x="64" y="116"/>
                </a:lnTo>
                <a:lnTo>
                  <a:pt x="64" y="118"/>
                </a:lnTo>
                <a:lnTo>
                  <a:pt x="66" y="120"/>
                </a:lnTo>
                <a:lnTo>
                  <a:pt x="70" y="125"/>
                </a:lnTo>
                <a:lnTo>
                  <a:pt x="70" y="125"/>
                </a:lnTo>
                <a:lnTo>
                  <a:pt x="71" y="127"/>
                </a:lnTo>
                <a:lnTo>
                  <a:pt x="70" y="127"/>
                </a:lnTo>
                <a:lnTo>
                  <a:pt x="70" y="128"/>
                </a:lnTo>
                <a:lnTo>
                  <a:pt x="46" y="128"/>
                </a:lnTo>
                <a:lnTo>
                  <a:pt x="45" y="127"/>
                </a:lnTo>
                <a:lnTo>
                  <a:pt x="45" y="127"/>
                </a:lnTo>
                <a:lnTo>
                  <a:pt x="45" y="125"/>
                </a:lnTo>
                <a:lnTo>
                  <a:pt x="46" y="125"/>
                </a:lnTo>
                <a:lnTo>
                  <a:pt x="49" y="120"/>
                </a:lnTo>
                <a:lnTo>
                  <a:pt x="50" y="118"/>
                </a:lnTo>
                <a:lnTo>
                  <a:pt x="50" y="116"/>
                </a:lnTo>
                <a:lnTo>
                  <a:pt x="50" y="34"/>
                </a:lnTo>
                <a:lnTo>
                  <a:pt x="50" y="34"/>
                </a:lnTo>
                <a:lnTo>
                  <a:pt x="38" y="127"/>
                </a:lnTo>
                <a:lnTo>
                  <a:pt x="36" y="127"/>
                </a:lnTo>
                <a:lnTo>
                  <a:pt x="36" y="128"/>
                </a:lnTo>
                <a:lnTo>
                  <a:pt x="32" y="128"/>
                </a:lnTo>
                <a:lnTo>
                  <a:pt x="32" y="127"/>
                </a:lnTo>
                <a:lnTo>
                  <a:pt x="31" y="127"/>
                </a:lnTo>
                <a:lnTo>
                  <a:pt x="17" y="34"/>
                </a:lnTo>
                <a:lnTo>
                  <a:pt x="17" y="34"/>
                </a:lnTo>
                <a:lnTo>
                  <a:pt x="17" y="116"/>
                </a:lnTo>
                <a:lnTo>
                  <a:pt x="17" y="118"/>
                </a:lnTo>
                <a:lnTo>
                  <a:pt x="18" y="120"/>
                </a:lnTo>
                <a:lnTo>
                  <a:pt x="22" y="125"/>
                </a:lnTo>
                <a:lnTo>
                  <a:pt x="22" y="125"/>
                </a:lnTo>
                <a:lnTo>
                  <a:pt x="22" y="127"/>
                </a:lnTo>
                <a:lnTo>
                  <a:pt x="22" y="127"/>
                </a:lnTo>
                <a:lnTo>
                  <a:pt x="22" y="128"/>
                </a:lnTo>
                <a:lnTo>
                  <a:pt x="2" y="128"/>
                </a:lnTo>
                <a:lnTo>
                  <a:pt x="0" y="127"/>
                </a:lnTo>
                <a:lnTo>
                  <a:pt x="0" y="127"/>
                </a:lnTo>
                <a:lnTo>
                  <a:pt x="0" y="125"/>
                </a:lnTo>
                <a:lnTo>
                  <a:pt x="2" y="125"/>
                </a:lnTo>
                <a:lnTo>
                  <a:pt x="6" y="120"/>
                </a:lnTo>
                <a:lnTo>
                  <a:pt x="7" y="118"/>
                </a:lnTo>
                <a:lnTo>
                  <a:pt x="7" y="116"/>
                </a:lnTo>
                <a:lnTo>
                  <a:pt x="7" y="13"/>
                </a:lnTo>
                <a:lnTo>
                  <a:pt x="7" y="10"/>
                </a:lnTo>
                <a:lnTo>
                  <a:pt x="6" y="7"/>
                </a:lnTo>
                <a:lnTo>
                  <a:pt x="2" y="3"/>
                </a:lnTo>
                <a:lnTo>
                  <a:pt x="0" y="2"/>
                </a:lnTo>
                <a:lnTo>
                  <a:pt x="0" y="0"/>
                </a:lnTo>
                <a:lnTo>
                  <a:pt x="0" y="0"/>
                </a:lnTo>
                <a:lnTo>
                  <a:pt x="2" y="0"/>
                </a:lnTo>
                <a:lnTo>
                  <a:pt x="2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1731"/>
          <p:cNvSpPr>
            <a:spLocks/>
          </p:cNvSpPr>
          <p:nvPr/>
        </p:nvSpPr>
        <p:spPr bwMode="auto">
          <a:xfrm>
            <a:off x="-5862638" y="112713"/>
            <a:ext cx="46037" cy="203200"/>
          </a:xfrm>
          <a:custGeom>
            <a:avLst/>
            <a:gdLst>
              <a:gd name="T0" fmla="*/ 8 w 29"/>
              <a:gd name="T1" fmla="*/ 13 h 128"/>
              <a:gd name="T2" fmla="*/ 8 w 29"/>
              <a:gd name="T3" fmla="*/ 10 h 128"/>
              <a:gd name="T4" fmla="*/ 7 w 29"/>
              <a:gd name="T5" fmla="*/ 7 h 128"/>
              <a:gd name="T6" fmla="*/ 1 w 29"/>
              <a:gd name="T7" fmla="*/ 3 h 128"/>
              <a:gd name="T8" fmla="*/ 1 w 29"/>
              <a:gd name="T9" fmla="*/ 2 h 128"/>
              <a:gd name="T10" fmla="*/ 0 w 29"/>
              <a:gd name="T11" fmla="*/ 2 h 128"/>
              <a:gd name="T12" fmla="*/ 1 w 29"/>
              <a:gd name="T13" fmla="*/ 0 h 128"/>
              <a:gd name="T14" fmla="*/ 1 w 29"/>
              <a:gd name="T15" fmla="*/ 0 h 128"/>
              <a:gd name="T16" fmla="*/ 28 w 29"/>
              <a:gd name="T17" fmla="*/ 0 h 128"/>
              <a:gd name="T18" fmla="*/ 29 w 29"/>
              <a:gd name="T19" fmla="*/ 0 h 128"/>
              <a:gd name="T20" fmla="*/ 29 w 29"/>
              <a:gd name="T21" fmla="*/ 2 h 128"/>
              <a:gd name="T22" fmla="*/ 29 w 29"/>
              <a:gd name="T23" fmla="*/ 2 h 128"/>
              <a:gd name="T24" fmla="*/ 28 w 29"/>
              <a:gd name="T25" fmla="*/ 3 h 128"/>
              <a:gd name="T26" fmla="*/ 24 w 29"/>
              <a:gd name="T27" fmla="*/ 7 h 128"/>
              <a:gd name="T28" fmla="*/ 22 w 29"/>
              <a:gd name="T29" fmla="*/ 10 h 128"/>
              <a:gd name="T30" fmla="*/ 21 w 29"/>
              <a:gd name="T31" fmla="*/ 13 h 128"/>
              <a:gd name="T32" fmla="*/ 21 w 29"/>
              <a:gd name="T33" fmla="*/ 116 h 128"/>
              <a:gd name="T34" fmla="*/ 22 w 29"/>
              <a:gd name="T35" fmla="*/ 118 h 128"/>
              <a:gd name="T36" fmla="*/ 24 w 29"/>
              <a:gd name="T37" fmla="*/ 120 h 128"/>
              <a:gd name="T38" fmla="*/ 28 w 29"/>
              <a:gd name="T39" fmla="*/ 125 h 128"/>
              <a:gd name="T40" fmla="*/ 29 w 29"/>
              <a:gd name="T41" fmla="*/ 125 h 128"/>
              <a:gd name="T42" fmla="*/ 29 w 29"/>
              <a:gd name="T43" fmla="*/ 127 h 128"/>
              <a:gd name="T44" fmla="*/ 29 w 29"/>
              <a:gd name="T45" fmla="*/ 127 h 128"/>
              <a:gd name="T46" fmla="*/ 28 w 29"/>
              <a:gd name="T47" fmla="*/ 128 h 128"/>
              <a:gd name="T48" fmla="*/ 1 w 29"/>
              <a:gd name="T49" fmla="*/ 128 h 128"/>
              <a:gd name="T50" fmla="*/ 1 w 29"/>
              <a:gd name="T51" fmla="*/ 127 h 128"/>
              <a:gd name="T52" fmla="*/ 0 w 29"/>
              <a:gd name="T53" fmla="*/ 127 h 128"/>
              <a:gd name="T54" fmla="*/ 1 w 29"/>
              <a:gd name="T55" fmla="*/ 125 h 128"/>
              <a:gd name="T56" fmla="*/ 1 w 29"/>
              <a:gd name="T57" fmla="*/ 125 h 128"/>
              <a:gd name="T58" fmla="*/ 7 w 29"/>
              <a:gd name="T59" fmla="*/ 120 h 128"/>
              <a:gd name="T60" fmla="*/ 8 w 29"/>
              <a:gd name="T61" fmla="*/ 118 h 128"/>
              <a:gd name="T62" fmla="*/ 8 w 29"/>
              <a:gd name="T63" fmla="*/ 116 h 128"/>
              <a:gd name="T64" fmla="*/ 8 w 29"/>
              <a:gd name="T65"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 h="128">
                <a:moveTo>
                  <a:pt x="8" y="13"/>
                </a:moveTo>
                <a:lnTo>
                  <a:pt x="8" y="10"/>
                </a:lnTo>
                <a:lnTo>
                  <a:pt x="7" y="7"/>
                </a:lnTo>
                <a:lnTo>
                  <a:pt x="1" y="3"/>
                </a:lnTo>
                <a:lnTo>
                  <a:pt x="1" y="2"/>
                </a:lnTo>
                <a:lnTo>
                  <a:pt x="0" y="2"/>
                </a:lnTo>
                <a:lnTo>
                  <a:pt x="1" y="0"/>
                </a:lnTo>
                <a:lnTo>
                  <a:pt x="1" y="0"/>
                </a:lnTo>
                <a:lnTo>
                  <a:pt x="28" y="0"/>
                </a:lnTo>
                <a:lnTo>
                  <a:pt x="29" y="0"/>
                </a:lnTo>
                <a:lnTo>
                  <a:pt x="29" y="2"/>
                </a:lnTo>
                <a:lnTo>
                  <a:pt x="29" y="2"/>
                </a:lnTo>
                <a:lnTo>
                  <a:pt x="28" y="3"/>
                </a:lnTo>
                <a:lnTo>
                  <a:pt x="24" y="7"/>
                </a:lnTo>
                <a:lnTo>
                  <a:pt x="22" y="10"/>
                </a:lnTo>
                <a:lnTo>
                  <a:pt x="21" y="13"/>
                </a:lnTo>
                <a:lnTo>
                  <a:pt x="21" y="116"/>
                </a:lnTo>
                <a:lnTo>
                  <a:pt x="22" y="118"/>
                </a:lnTo>
                <a:lnTo>
                  <a:pt x="24" y="120"/>
                </a:lnTo>
                <a:lnTo>
                  <a:pt x="28" y="125"/>
                </a:lnTo>
                <a:lnTo>
                  <a:pt x="29" y="125"/>
                </a:lnTo>
                <a:lnTo>
                  <a:pt x="29" y="127"/>
                </a:lnTo>
                <a:lnTo>
                  <a:pt x="29" y="127"/>
                </a:lnTo>
                <a:lnTo>
                  <a:pt x="28" y="128"/>
                </a:lnTo>
                <a:lnTo>
                  <a:pt x="1" y="128"/>
                </a:lnTo>
                <a:lnTo>
                  <a:pt x="1" y="127"/>
                </a:lnTo>
                <a:lnTo>
                  <a:pt x="0" y="127"/>
                </a:lnTo>
                <a:lnTo>
                  <a:pt x="1" y="125"/>
                </a:lnTo>
                <a:lnTo>
                  <a:pt x="1" y="125"/>
                </a:lnTo>
                <a:lnTo>
                  <a:pt x="7" y="120"/>
                </a:lnTo>
                <a:lnTo>
                  <a:pt x="8" y="118"/>
                </a:lnTo>
                <a:lnTo>
                  <a:pt x="8" y="116"/>
                </a:lnTo>
                <a:lnTo>
                  <a:pt x="8"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1732"/>
          <p:cNvSpPr>
            <a:spLocks/>
          </p:cNvSpPr>
          <p:nvPr/>
        </p:nvSpPr>
        <p:spPr bwMode="auto">
          <a:xfrm>
            <a:off x="-5810250" y="112713"/>
            <a:ext cx="90487" cy="203200"/>
          </a:xfrm>
          <a:custGeom>
            <a:avLst/>
            <a:gdLst>
              <a:gd name="T0" fmla="*/ 7 w 57"/>
              <a:gd name="T1" fmla="*/ 13 h 128"/>
              <a:gd name="T2" fmla="*/ 7 w 57"/>
              <a:gd name="T3" fmla="*/ 10 h 128"/>
              <a:gd name="T4" fmla="*/ 6 w 57"/>
              <a:gd name="T5" fmla="*/ 7 h 128"/>
              <a:gd name="T6" fmla="*/ 2 w 57"/>
              <a:gd name="T7" fmla="*/ 3 h 128"/>
              <a:gd name="T8" fmla="*/ 0 w 57"/>
              <a:gd name="T9" fmla="*/ 2 h 128"/>
              <a:gd name="T10" fmla="*/ 0 w 57"/>
              <a:gd name="T11" fmla="*/ 0 h 128"/>
              <a:gd name="T12" fmla="*/ 0 w 57"/>
              <a:gd name="T13" fmla="*/ 0 h 128"/>
              <a:gd name="T14" fmla="*/ 2 w 57"/>
              <a:gd name="T15" fmla="*/ 0 h 128"/>
              <a:gd name="T16" fmla="*/ 21 w 57"/>
              <a:gd name="T17" fmla="*/ 0 h 128"/>
              <a:gd name="T18" fmla="*/ 23 w 57"/>
              <a:gd name="T19" fmla="*/ 0 h 128"/>
              <a:gd name="T20" fmla="*/ 24 w 57"/>
              <a:gd name="T21" fmla="*/ 2 h 128"/>
              <a:gd name="T22" fmla="*/ 24 w 57"/>
              <a:gd name="T23" fmla="*/ 3 h 128"/>
              <a:gd name="T24" fmla="*/ 39 w 57"/>
              <a:gd name="T25" fmla="*/ 77 h 128"/>
              <a:gd name="T26" fmla="*/ 39 w 57"/>
              <a:gd name="T27" fmla="*/ 77 h 128"/>
              <a:gd name="T28" fmla="*/ 39 w 57"/>
              <a:gd name="T29" fmla="*/ 13 h 128"/>
              <a:gd name="T30" fmla="*/ 39 w 57"/>
              <a:gd name="T31" fmla="*/ 10 h 128"/>
              <a:gd name="T32" fmla="*/ 38 w 57"/>
              <a:gd name="T33" fmla="*/ 7 h 128"/>
              <a:gd name="T34" fmla="*/ 34 w 57"/>
              <a:gd name="T35" fmla="*/ 3 h 128"/>
              <a:gd name="T36" fmla="*/ 32 w 57"/>
              <a:gd name="T37" fmla="*/ 2 h 128"/>
              <a:gd name="T38" fmla="*/ 32 w 57"/>
              <a:gd name="T39" fmla="*/ 0 h 128"/>
              <a:gd name="T40" fmla="*/ 32 w 57"/>
              <a:gd name="T41" fmla="*/ 0 h 128"/>
              <a:gd name="T42" fmla="*/ 34 w 57"/>
              <a:gd name="T43" fmla="*/ 0 h 128"/>
              <a:gd name="T44" fmla="*/ 56 w 57"/>
              <a:gd name="T45" fmla="*/ 0 h 128"/>
              <a:gd name="T46" fmla="*/ 57 w 57"/>
              <a:gd name="T47" fmla="*/ 0 h 128"/>
              <a:gd name="T48" fmla="*/ 57 w 57"/>
              <a:gd name="T49" fmla="*/ 0 h 128"/>
              <a:gd name="T50" fmla="*/ 56 w 57"/>
              <a:gd name="T51" fmla="*/ 2 h 128"/>
              <a:gd name="T52" fmla="*/ 56 w 57"/>
              <a:gd name="T53" fmla="*/ 3 h 128"/>
              <a:gd name="T54" fmla="*/ 52 w 57"/>
              <a:gd name="T55" fmla="*/ 7 h 128"/>
              <a:gd name="T56" fmla="*/ 50 w 57"/>
              <a:gd name="T57" fmla="*/ 10 h 128"/>
              <a:gd name="T58" fmla="*/ 50 w 57"/>
              <a:gd name="T59" fmla="*/ 13 h 128"/>
              <a:gd name="T60" fmla="*/ 50 w 57"/>
              <a:gd name="T61" fmla="*/ 125 h 128"/>
              <a:gd name="T62" fmla="*/ 49 w 57"/>
              <a:gd name="T63" fmla="*/ 127 h 128"/>
              <a:gd name="T64" fmla="*/ 48 w 57"/>
              <a:gd name="T65" fmla="*/ 128 h 128"/>
              <a:gd name="T66" fmla="*/ 41 w 57"/>
              <a:gd name="T67" fmla="*/ 128 h 128"/>
              <a:gd name="T68" fmla="*/ 39 w 57"/>
              <a:gd name="T69" fmla="*/ 127 h 128"/>
              <a:gd name="T70" fmla="*/ 38 w 57"/>
              <a:gd name="T71" fmla="*/ 125 h 128"/>
              <a:gd name="T72" fmla="*/ 38 w 57"/>
              <a:gd name="T73" fmla="*/ 124 h 128"/>
              <a:gd name="T74" fmla="*/ 18 w 57"/>
              <a:gd name="T75" fmla="*/ 31 h 128"/>
              <a:gd name="T76" fmla="*/ 17 w 57"/>
              <a:gd name="T77" fmla="*/ 31 h 128"/>
              <a:gd name="T78" fmla="*/ 17 w 57"/>
              <a:gd name="T79" fmla="*/ 116 h 128"/>
              <a:gd name="T80" fmla="*/ 18 w 57"/>
              <a:gd name="T81" fmla="*/ 118 h 128"/>
              <a:gd name="T82" fmla="*/ 20 w 57"/>
              <a:gd name="T83" fmla="*/ 120 h 128"/>
              <a:gd name="T84" fmla="*/ 24 w 57"/>
              <a:gd name="T85" fmla="*/ 125 h 128"/>
              <a:gd name="T86" fmla="*/ 24 w 57"/>
              <a:gd name="T87" fmla="*/ 125 h 128"/>
              <a:gd name="T88" fmla="*/ 25 w 57"/>
              <a:gd name="T89" fmla="*/ 127 h 128"/>
              <a:gd name="T90" fmla="*/ 24 w 57"/>
              <a:gd name="T91" fmla="*/ 127 h 128"/>
              <a:gd name="T92" fmla="*/ 24 w 57"/>
              <a:gd name="T93" fmla="*/ 128 h 128"/>
              <a:gd name="T94" fmla="*/ 2 w 57"/>
              <a:gd name="T95" fmla="*/ 128 h 128"/>
              <a:gd name="T96" fmla="*/ 0 w 57"/>
              <a:gd name="T97" fmla="*/ 127 h 128"/>
              <a:gd name="T98" fmla="*/ 0 w 57"/>
              <a:gd name="T99" fmla="*/ 127 h 128"/>
              <a:gd name="T100" fmla="*/ 0 w 57"/>
              <a:gd name="T101" fmla="*/ 125 h 128"/>
              <a:gd name="T102" fmla="*/ 2 w 57"/>
              <a:gd name="T103" fmla="*/ 125 h 128"/>
              <a:gd name="T104" fmla="*/ 6 w 57"/>
              <a:gd name="T105" fmla="*/ 120 h 128"/>
              <a:gd name="T106" fmla="*/ 7 w 57"/>
              <a:gd name="T107" fmla="*/ 118 h 128"/>
              <a:gd name="T108" fmla="*/ 7 w 57"/>
              <a:gd name="T109" fmla="*/ 116 h 128"/>
              <a:gd name="T110" fmla="*/ 7 w 57"/>
              <a:gd name="T111" fmla="*/ 1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7" h="128">
                <a:moveTo>
                  <a:pt x="7" y="13"/>
                </a:moveTo>
                <a:lnTo>
                  <a:pt x="7" y="10"/>
                </a:lnTo>
                <a:lnTo>
                  <a:pt x="6" y="7"/>
                </a:lnTo>
                <a:lnTo>
                  <a:pt x="2" y="3"/>
                </a:lnTo>
                <a:lnTo>
                  <a:pt x="0" y="2"/>
                </a:lnTo>
                <a:lnTo>
                  <a:pt x="0" y="0"/>
                </a:lnTo>
                <a:lnTo>
                  <a:pt x="0" y="0"/>
                </a:lnTo>
                <a:lnTo>
                  <a:pt x="2" y="0"/>
                </a:lnTo>
                <a:lnTo>
                  <a:pt x="21" y="0"/>
                </a:lnTo>
                <a:lnTo>
                  <a:pt x="23" y="0"/>
                </a:lnTo>
                <a:lnTo>
                  <a:pt x="24" y="2"/>
                </a:lnTo>
                <a:lnTo>
                  <a:pt x="24" y="3"/>
                </a:lnTo>
                <a:lnTo>
                  <a:pt x="39" y="77"/>
                </a:lnTo>
                <a:lnTo>
                  <a:pt x="39" y="77"/>
                </a:lnTo>
                <a:lnTo>
                  <a:pt x="39" y="13"/>
                </a:lnTo>
                <a:lnTo>
                  <a:pt x="39" y="10"/>
                </a:lnTo>
                <a:lnTo>
                  <a:pt x="38" y="7"/>
                </a:lnTo>
                <a:lnTo>
                  <a:pt x="34" y="3"/>
                </a:lnTo>
                <a:lnTo>
                  <a:pt x="32" y="2"/>
                </a:lnTo>
                <a:lnTo>
                  <a:pt x="32" y="0"/>
                </a:lnTo>
                <a:lnTo>
                  <a:pt x="32" y="0"/>
                </a:lnTo>
                <a:lnTo>
                  <a:pt x="34" y="0"/>
                </a:lnTo>
                <a:lnTo>
                  <a:pt x="56" y="0"/>
                </a:lnTo>
                <a:lnTo>
                  <a:pt x="57" y="0"/>
                </a:lnTo>
                <a:lnTo>
                  <a:pt x="57" y="0"/>
                </a:lnTo>
                <a:lnTo>
                  <a:pt x="56" y="2"/>
                </a:lnTo>
                <a:lnTo>
                  <a:pt x="56" y="3"/>
                </a:lnTo>
                <a:lnTo>
                  <a:pt x="52" y="7"/>
                </a:lnTo>
                <a:lnTo>
                  <a:pt x="50" y="10"/>
                </a:lnTo>
                <a:lnTo>
                  <a:pt x="50" y="13"/>
                </a:lnTo>
                <a:lnTo>
                  <a:pt x="50" y="125"/>
                </a:lnTo>
                <a:lnTo>
                  <a:pt x="49" y="127"/>
                </a:lnTo>
                <a:lnTo>
                  <a:pt x="48" y="128"/>
                </a:lnTo>
                <a:lnTo>
                  <a:pt x="41" y="128"/>
                </a:lnTo>
                <a:lnTo>
                  <a:pt x="39" y="127"/>
                </a:lnTo>
                <a:lnTo>
                  <a:pt x="38" y="125"/>
                </a:lnTo>
                <a:lnTo>
                  <a:pt x="38" y="124"/>
                </a:lnTo>
                <a:lnTo>
                  <a:pt x="18" y="31"/>
                </a:lnTo>
                <a:lnTo>
                  <a:pt x="17" y="31"/>
                </a:lnTo>
                <a:lnTo>
                  <a:pt x="17" y="116"/>
                </a:lnTo>
                <a:lnTo>
                  <a:pt x="18" y="118"/>
                </a:lnTo>
                <a:lnTo>
                  <a:pt x="20" y="120"/>
                </a:lnTo>
                <a:lnTo>
                  <a:pt x="24" y="125"/>
                </a:lnTo>
                <a:lnTo>
                  <a:pt x="24" y="125"/>
                </a:lnTo>
                <a:lnTo>
                  <a:pt x="25" y="127"/>
                </a:lnTo>
                <a:lnTo>
                  <a:pt x="24" y="127"/>
                </a:lnTo>
                <a:lnTo>
                  <a:pt x="24" y="128"/>
                </a:lnTo>
                <a:lnTo>
                  <a:pt x="2" y="128"/>
                </a:lnTo>
                <a:lnTo>
                  <a:pt x="0" y="127"/>
                </a:lnTo>
                <a:lnTo>
                  <a:pt x="0" y="127"/>
                </a:lnTo>
                <a:lnTo>
                  <a:pt x="0" y="125"/>
                </a:lnTo>
                <a:lnTo>
                  <a:pt x="2" y="125"/>
                </a:lnTo>
                <a:lnTo>
                  <a:pt x="6" y="120"/>
                </a:lnTo>
                <a:lnTo>
                  <a:pt x="7" y="118"/>
                </a:lnTo>
                <a:lnTo>
                  <a:pt x="7" y="116"/>
                </a:lnTo>
                <a:lnTo>
                  <a:pt x="7"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4" name="Freeform 1733"/>
          <p:cNvSpPr>
            <a:spLocks/>
          </p:cNvSpPr>
          <p:nvPr/>
        </p:nvSpPr>
        <p:spPr bwMode="auto">
          <a:xfrm>
            <a:off x="-5708650" y="112713"/>
            <a:ext cx="82550" cy="203200"/>
          </a:xfrm>
          <a:custGeom>
            <a:avLst/>
            <a:gdLst>
              <a:gd name="T0" fmla="*/ 31 w 52"/>
              <a:gd name="T1" fmla="*/ 71 h 128"/>
              <a:gd name="T2" fmla="*/ 24 w 52"/>
              <a:gd name="T3" fmla="*/ 66 h 128"/>
              <a:gd name="T4" fmla="*/ 24 w 52"/>
              <a:gd name="T5" fmla="*/ 64 h 128"/>
              <a:gd name="T6" fmla="*/ 25 w 52"/>
              <a:gd name="T7" fmla="*/ 63 h 128"/>
              <a:gd name="T8" fmla="*/ 50 w 52"/>
              <a:gd name="T9" fmla="*/ 63 h 128"/>
              <a:gd name="T10" fmla="*/ 50 w 52"/>
              <a:gd name="T11" fmla="*/ 64 h 128"/>
              <a:gd name="T12" fmla="*/ 45 w 52"/>
              <a:gd name="T13" fmla="*/ 70 h 128"/>
              <a:gd name="T14" fmla="*/ 44 w 52"/>
              <a:gd name="T15" fmla="*/ 74 h 128"/>
              <a:gd name="T16" fmla="*/ 44 w 52"/>
              <a:gd name="T17" fmla="*/ 128 h 128"/>
              <a:gd name="T18" fmla="*/ 41 w 52"/>
              <a:gd name="T19" fmla="*/ 127 h 128"/>
              <a:gd name="T20" fmla="*/ 35 w 52"/>
              <a:gd name="T21" fmla="*/ 123 h 128"/>
              <a:gd name="T22" fmla="*/ 34 w 52"/>
              <a:gd name="T23" fmla="*/ 123 h 128"/>
              <a:gd name="T24" fmla="*/ 30 w 52"/>
              <a:gd name="T25" fmla="*/ 125 h 128"/>
              <a:gd name="T26" fmla="*/ 21 w 52"/>
              <a:gd name="T27" fmla="*/ 128 h 128"/>
              <a:gd name="T28" fmla="*/ 7 w 52"/>
              <a:gd name="T29" fmla="*/ 117 h 128"/>
              <a:gd name="T30" fmla="*/ 0 w 52"/>
              <a:gd name="T31" fmla="*/ 91 h 128"/>
              <a:gd name="T32" fmla="*/ 0 w 52"/>
              <a:gd name="T33" fmla="*/ 60 h 128"/>
              <a:gd name="T34" fmla="*/ 0 w 52"/>
              <a:gd name="T35" fmla="*/ 35 h 128"/>
              <a:gd name="T36" fmla="*/ 6 w 52"/>
              <a:gd name="T37" fmla="*/ 11 h 128"/>
              <a:gd name="T38" fmla="*/ 21 w 52"/>
              <a:gd name="T39" fmla="*/ 0 h 128"/>
              <a:gd name="T40" fmla="*/ 28 w 52"/>
              <a:gd name="T41" fmla="*/ 2 h 128"/>
              <a:gd name="T42" fmla="*/ 32 w 52"/>
              <a:gd name="T43" fmla="*/ 4 h 128"/>
              <a:gd name="T44" fmla="*/ 35 w 52"/>
              <a:gd name="T45" fmla="*/ 4 h 128"/>
              <a:gd name="T46" fmla="*/ 38 w 52"/>
              <a:gd name="T47" fmla="*/ 3 h 128"/>
              <a:gd name="T48" fmla="*/ 41 w 52"/>
              <a:gd name="T49" fmla="*/ 0 h 128"/>
              <a:gd name="T50" fmla="*/ 44 w 52"/>
              <a:gd name="T51" fmla="*/ 0 h 128"/>
              <a:gd name="T52" fmla="*/ 44 w 52"/>
              <a:gd name="T53" fmla="*/ 43 h 128"/>
              <a:gd name="T54" fmla="*/ 44 w 52"/>
              <a:gd name="T55" fmla="*/ 45 h 128"/>
              <a:gd name="T56" fmla="*/ 41 w 52"/>
              <a:gd name="T57" fmla="*/ 43 h 128"/>
              <a:gd name="T58" fmla="*/ 34 w 52"/>
              <a:gd name="T59" fmla="*/ 21 h 128"/>
              <a:gd name="T60" fmla="*/ 23 w 52"/>
              <a:gd name="T61" fmla="*/ 8 h 128"/>
              <a:gd name="T62" fmla="*/ 16 w 52"/>
              <a:gd name="T63" fmla="*/ 21 h 128"/>
              <a:gd name="T64" fmla="*/ 14 w 52"/>
              <a:gd name="T65" fmla="*/ 60 h 128"/>
              <a:gd name="T66" fmla="*/ 14 w 52"/>
              <a:gd name="T67" fmla="*/ 103 h 128"/>
              <a:gd name="T68" fmla="*/ 18 w 52"/>
              <a:gd name="T69" fmla="*/ 118 h 128"/>
              <a:gd name="T70" fmla="*/ 27 w 52"/>
              <a:gd name="T71" fmla="*/ 117 h 128"/>
              <a:gd name="T72" fmla="*/ 31 w 52"/>
              <a:gd name="T73"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28">
                <a:moveTo>
                  <a:pt x="31" y="74"/>
                </a:moveTo>
                <a:lnTo>
                  <a:pt x="31" y="71"/>
                </a:lnTo>
                <a:lnTo>
                  <a:pt x="30" y="70"/>
                </a:lnTo>
                <a:lnTo>
                  <a:pt x="24" y="66"/>
                </a:lnTo>
                <a:lnTo>
                  <a:pt x="24" y="64"/>
                </a:lnTo>
                <a:lnTo>
                  <a:pt x="24" y="64"/>
                </a:lnTo>
                <a:lnTo>
                  <a:pt x="24" y="63"/>
                </a:lnTo>
                <a:lnTo>
                  <a:pt x="25" y="63"/>
                </a:lnTo>
                <a:lnTo>
                  <a:pt x="50" y="63"/>
                </a:lnTo>
                <a:lnTo>
                  <a:pt x="50" y="63"/>
                </a:lnTo>
                <a:lnTo>
                  <a:pt x="52" y="64"/>
                </a:lnTo>
                <a:lnTo>
                  <a:pt x="50" y="64"/>
                </a:lnTo>
                <a:lnTo>
                  <a:pt x="50" y="66"/>
                </a:lnTo>
                <a:lnTo>
                  <a:pt x="45" y="70"/>
                </a:lnTo>
                <a:lnTo>
                  <a:pt x="44" y="71"/>
                </a:lnTo>
                <a:lnTo>
                  <a:pt x="44" y="74"/>
                </a:lnTo>
                <a:lnTo>
                  <a:pt x="44" y="127"/>
                </a:lnTo>
                <a:lnTo>
                  <a:pt x="44" y="128"/>
                </a:lnTo>
                <a:lnTo>
                  <a:pt x="44" y="128"/>
                </a:lnTo>
                <a:lnTo>
                  <a:pt x="41" y="127"/>
                </a:lnTo>
                <a:lnTo>
                  <a:pt x="37" y="123"/>
                </a:lnTo>
                <a:lnTo>
                  <a:pt x="35" y="123"/>
                </a:lnTo>
                <a:lnTo>
                  <a:pt x="34" y="121"/>
                </a:lnTo>
                <a:lnTo>
                  <a:pt x="34" y="123"/>
                </a:lnTo>
                <a:lnTo>
                  <a:pt x="32" y="123"/>
                </a:lnTo>
                <a:lnTo>
                  <a:pt x="30" y="125"/>
                </a:lnTo>
                <a:lnTo>
                  <a:pt x="25" y="127"/>
                </a:lnTo>
                <a:lnTo>
                  <a:pt x="21" y="128"/>
                </a:lnTo>
                <a:lnTo>
                  <a:pt x="13" y="125"/>
                </a:lnTo>
                <a:lnTo>
                  <a:pt x="7" y="117"/>
                </a:lnTo>
                <a:lnTo>
                  <a:pt x="3" y="105"/>
                </a:lnTo>
                <a:lnTo>
                  <a:pt x="0" y="91"/>
                </a:lnTo>
                <a:lnTo>
                  <a:pt x="0" y="75"/>
                </a:lnTo>
                <a:lnTo>
                  <a:pt x="0" y="60"/>
                </a:lnTo>
                <a:lnTo>
                  <a:pt x="0" y="49"/>
                </a:lnTo>
                <a:lnTo>
                  <a:pt x="0" y="35"/>
                </a:lnTo>
                <a:lnTo>
                  <a:pt x="3" y="22"/>
                </a:lnTo>
                <a:lnTo>
                  <a:pt x="6" y="11"/>
                </a:lnTo>
                <a:lnTo>
                  <a:pt x="13" y="3"/>
                </a:lnTo>
                <a:lnTo>
                  <a:pt x="21" y="0"/>
                </a:lnTo>
                <a:lnTo>
                  <a:pt x="25" y="0"/>
                </a:lnTo>
                <a:lnTo>
                  <a:pt x="28" y="2"/>
                </a:lnTo>
                <a:lnTo>
                  <a:pt x="31" y="3"/>
                </a:lnTo>
                <a:lnTo>
                  <a:pt x="32" y="4"/>
                </a:lnTo>
                <a:lnTo>
                  <a:pt x="34" y="4"/>
                </a:lnTo>
                <a:lnTo>
                  <a:pt x="35" y="4"/>
                </a:lnTo>
                <a:lnTo>
                  <a:pt x="37" y="4"/>
                </a:lnTo>
                <a:lnTo>
                  <a:pt x="38" y="3"/>
                </a:lnTo>
                <a:lnTo>
                  <a:pt x="39" y="2"/>
                </a:lnTo>
                <a:lnTo>
                  <a:pt x="41" y="0"/>
                </a:lnTo>
                <a:lnTo>
                  <a:pt x="42" y="0"/>
                </a:lnTo>
                <a:lnTo>
                  <a:pt x="44" y="0"/>
                </a:lnTo>
                <a:lnTo>
                  <a:pt x="44" y="3"/>
                </a:lnTo>
                <a:lnTo>
                  <a:pt x="44" y="43"/>
                </a:lnTo>
                <a:lnTo>
                  <a:pt x="44" y="45"/>
                </a:lnTo>
                <a:lnTo>
                  <a:pt x="44" y="45"/>
                </a:lnTo>
                <a:lnTo>
                  <a:pt x="42" y="45"/>
                </a:lnTo>
                <a:lnTo>
                  <a:pt x="41" y="43"/>
                </a:lnTo>
                <a:lnTo>
                  <a:pt x="38" y="32"/>
                </a:lnTo>
                <a:lnTo>
                  <a:pt x="34" y="21"/>
                </a:lnTo>
                <a:lnTo>
                  <a:pt x="28" y="13"/>
                </a:lnTo>
                <a:lnTo>
                  <a:pt x="23" y="8"/>
                </a:lnTo>
                <a:lnTo>
                  <a:pt x="18" y="11"/>
                </a:lnTo>
                <a:lnTo>
                  <a:pt x="16" y="21"/>
                </a:lnTo>
                <a:lnTo>
                  <a:pt x="14" y="38"/>
                </a:lnTo>
                <a:lnTo>
                  <a:pt x="14" y="60"/>
                </a:lnTo>
                <a:lnTo>
                  <a:pt x="14" y="85"/>
                </a:lnTo>
                <a:lnTo>
                  <a:pt x="14" y="103"/>
                </a:lnTo>
                <a:lnTo>
                  <a:pt x="17" y="113"/>
                </a:lnTo>
                <a:lnTo>
                  <a:pt x="18" y="118"/>
                </a:lnTo>
                <a:lnTo>
                  <a:pt x="21" y="120"/>
                </a:lnTo>
                <a:lnTo>
                  <a:pt x="27" y="117"/>
                </a:lnTo>
                <a:lnTo>
                  <a:pt x="30" y="110"/>
                </a:lnTo>
                <a:lnTo>
                  <a:pt x="31" y="96"/>
                </a:lnTo>
                <a:lnTo>
                  <a:pt x="31" y="7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1079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55320" y="365125"/>
            <a:ext cx="5120114" cy="1692794"/>
          </a:xfrm>
        </p:spPr>
        <p:txBody>
          <a:bodyPr vert="horz" lIns="91440" tIns="45720" rIns="91440" bIns="45720" rtlCol="0" anchor="ctr">
            <a:normAutofit/>
          </a:bodyPr>
          <a:lstStyle/>
          <a:p>
            <a:pPr>
              <a:defRPr/>
            </a:pPr>
            <a:r>
              <a:rPr lang="en-US" b="1" dirty="0"/>
              <a:t>Human Resources Skills &amp; Interests</a:t>
            </a:r>
          </a:p>
        </p:txBody>
      </p:sp>
      <p:cxnSp>
        <p:nvCxnSpPr>
          <p:cNvPr id="199" name="Straight Arrow Connector 19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339" name="Rectangle 3"/>
          <p:cNvSpPr>
            <a:spLocks noGrp="1" noChangeArrowheads="1"/>
          </p:cNvSpPr>
          <p:nvPr>
            <p:ph type="body" sz="half" idx="1"/>
          </p:nvPr>
        </p:nvSpPr>
        <p:spPr>
          <a:xfrm>
            <a:off x="655321" y="2575034"/>
            <a:ext cx="5120113" cy="3462228"/>
          </a:xfrm>
        </p:spPr>
        <p:txBody>
          <a:bodyPr vert="horz" lIns="91440" tIns="45720" rIns="91440" bIns="45720" rtlCol="0">
            <a:normAutofit/>
          </a:bodyPr>
          <a:lstStyle/>
          <a:p>
            <a:pPr marL="0" indent="0">
              <a:buNone/>
            </a:pPr>
            <a:r>
              <a:rPr lang="en-US" sz="1800" dirty="0"/>
              <a:t>Personal (and family) interests</a:t>
            </a:r>
          </a:p>
          <a:p>
            <a:pPr marL="0" indent="0">
              <a:buNone/>
            </a:pPr>
            <a:r>
              <a:rPr lang="en-US" sz="1800" dirty="0"/>
              <a:t>Experience/skills that have prepared you for farming or other small acreage venture</a:t>
            </a:r>
          </a:p>
        </p:txBody>
      </p:sp>
      <p:pic>
        <p:nvPicPr>
          <p:cNvPr id="14340" name="Picture 6"/>
          <p:cNvPicPr>
            <a:picLocks noGrp="1" noChangeAspect="1" noChangeArrowheads="1"/>
          </p:cNvPicPr>
          <p:nvPr>
            <p:ph sz="quarter" idx="3"/>
          </p:nvPr>
        </p:nvPicPr>
        <p:blipFill rotWithShape="1">
          <a:blip r:embed="rId3" cstate="print">
            <a:extLst>
              <a:ext uri="{28A0092B-C50C-407E-A947-70E740481C1C}">
                <a14:useLocalDpi xmlns:a14="http://schemas.microsoft.com/office/drawing/2010/main" val="0"/>
              </a:ext>
            </a:extLst>
          </a:blip>
          <a:srcRect t="12488" r="1" b="604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52818781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843226" y="190241"/>
            <a:ext cx="5978881" cy="1143000"/>
          </a:xfrm>
        </p:spPr>
        <p:txBody>
          <a:bodyPr>
            <a:normAutofit fontScale="90000"/>
          </a:bodyPr>
          <a:lstStyle/>
          <a:p>
            <a:pPr>
              <a:defRPr/>
            </a:pPr>
            <a:r>
              <a:rPr lang="en-US" b="1" dirty="0"/>
              <a:t>Your Financial Resources</a:t>
            </a:r>
          </a:p>
        </p:txBody>
      </p:sp>
      <p:sp>
        <p:nvSpPr>
          <p:cNvPr id="15363" name="Text Box 4"/>
          <p:cNvSpPr txBox="1">
            <a:spLocks noChangeArrowheads="1"/>
          </p:cNvSpPr>
          <p:nvPr/>
        </p:nvSpPr>
        <p:spPr bwMode="auto">
          <a:xfrm>
            <a:off x="840679" y="4965934"/>
            <a:ext cx="3560526" cy="461665"/>
          </a:xfrm>
          <a:prstGeom prst="rect">
            <a:avLst/>
          </a:prstGeom>
          <a:noFill/>
          <a:ln w="9525">
            <a:noFill/>
            <a:miter lim="800000"/>
            <a:headEnd/>
            <a:tailEnd/>
          </a:ln>
        </p:spPr>
        <p:txBody>
          <a:bodyPr wrap="none">
            <a:spAutoFit/>
          </a:bodyPr>
          <a:lstStyle/>
          <a:p>
            <a:r>
              <a:rPr lang="en-US" sz="2400" dirty="0">
                <a:solidFill>
                  <a:srgbClr val="4D4D4F"/>
                </a:solidFill>
                <a:latin typeface="Myriad Pro"/>
              </a:rPr>
              <a:t>What you have in mind…</a:t>
            </a:r>
          </a:p>
        </p:txBody>
      </p:sp>
      <p:sp>
        <p:nvSpPr>
          <p:cNvPr id="15364" name="Text Box 6"/>
          <p:cNvSpPr txBox="1">
            <a:spLocks noChangeArrowheads="1"/>
          </p:cNvSpPr>
          <p:nvPr/>
        </p:nvSpPr>
        <p:spPr bwMode="auto">
          <a:xfrm>
            <a:off x="7028762" y="4965934"/>
            <a:ext cx="3700463" cy="457200"/>
          </a:xfrm>
          <a:prstGeom prst="rect">
            <a:avLst/>
          </a:prstGeom>
          <a:noFill/>
          <a:ln w="9525">
            <a:noFill/>
            <a:miter lim="800000"/>
            <a:headEnd/>
            <a:tailEnd/>
          </a:ln>
        </p:spPr>
        <p:txBody>
          <a:bodyPr>
            <a:spAutoFit/>
          </a:bodyPr>
          <a:lstStyle/>
          <a:p>
            <a:pPr algn="ctr"/>
            <a:r>
              <a:rPr lang="en-US" sz="2400" dirty="0">
                <a:solidFill>
                  <a:srgbClr val="4D4D4F"/>
                </a:solidFill>
                <a:latin typeface="Myriad Pro"/>
              </a:rPr>
              <a:t>What you can afford…</a:t>
            </a:r>
          </a:p>
        </p:txBody>
      </p:sp>
      <p:sp>
        <p:nvSpPr>
          <p:cNvPr id="8" name="Right Arrow 7"/>
          <p:cNvSpPr/>
          <p:nvPr/>
        </p:nvSpPr>
        <p:spPr>
          <a:xfrm>
            <a:off x="5610467" y="2796330"/>
            <a:ext cx="654023" cy="381000"/>
          </a:xfrm>
          <a:prstGeom prst="rightArrow">
            <a:avLst/>
          </a:prstGeom>
          <a:solidFill>
            <a:srgbClr val="399D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1A6131"/>
              </a:solidFill>
            </a:endParaRPr>
          </a:p>
        </p:txBody>
      </p:sp>
      <p:pic>
        <p:nvPicPr>
          <p:cNvPr id="15367" name="Picture 8" descr="DSCN1655.JPG"/>
          <p:cNvPicPr>
            <a:picLocks noChangeAspect="1"/>
          </p:cNvPicPr>
          <p:nvPr/>
        </p:nvPicPr>
        <p:blipFill>
          <a:blip r:embed="rId3" cstate="print"/>
          <a:srcRect/>
          <a:stretch>
            <a:fillRect/>
          </a:stretch>
        </p:blipFill>
        <p:spPr bwMode="auto">
          <a:xfrm>
            <a:off x="6594668" y="1333241"/>
            <a:ext cx="4656321" cy="3492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C8AEED30-3299-435F-951B-F49FF89DD3E7}"/>
              </a:ext>
            </a:extLst>
          </p:cNvPr>
          <p:cNvPicPr>
            <a:picLocks noChangeAspect="1"/>
          </p:cNvPicPr>
          <p:nvPr/>
        </p:nvPicPr>
        <p:blipFill>
          <a:blip r:embed="rId4"/>
          <a:stretch>
            <a:fillRect/>
          </a:stretch>
        </p:blipFill>
        <p:spPr>
          <a:xfrm>
            <a:off x="704106" y="1333240"/>
            <a:ext cx="4656321" cy="3492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5770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55320" y="365125"/>
            <a:ext cx="5120114" cy="1692794"/>
          </a:xfrm>
        </p:spPr>
        <p:txBody>
          <a:bodyPr vert="horz" lIns="91440" tIns="45720" rIns="91440" bIns="45720" rtlCol="0" anchor="ctr">
            <a:normAutofit/>
          </a:bodyPr>
          <a:lstStyle/>
          <a:p>
            <a:pPr>
              <a:defRPr/>
            </a:pPr>
            <a:r>
              <a:rPr lang="en-US" b="1" dirty="0"/>
              <a:t>Your Natural Resources</a:t>
            </a:r>
          </a:p>
        </p:txBody>
      </p:sp>
      <p:cxnSp>
        <p:nvCxnSpPr>
          <p:cNvPr id="192" name="Straight Arrow Connector 191">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387" name="Rectangle 3"/>
          <p:cNvSpPr>
            <a:spLocks noGrp="1" noChangeArrowheads="1"/>
          </p:cNvSpPr>
          <p:nvPr>
            <p:ph type="body" sz="half" idx="1"/>
          </p:nvPr>
        </p:nvSpPr>
        <p:spPr>
          <a:xfrm>
            <a:off x="655321" y="2575034"/>
            <a:ext cx="5120113" cy="3462228"/>
          </a:xfrm>
        </p:spPr>
        <p:txBody>
          <a:bodyPr vert="horz" lIns="91440" tIns="45720" rIns="91440" bIns="45720" rtlCol="0">
            <a:normAutofit/>
          </a:bodyPr>
          <a:lstStyle/>
          <a:p>
            <a:pPr marL="0" indent="0">
              <a:spcBef>
                <a:spcPts val="0"/>
              </a:spcBef>
              <a:spcAft>
                <a:spcPts val="600"/>
              </a:spcAft>
              <a:buNone/>
            </a:pPr>
            <a:r>
              <a:rPr lang="en-US" sz="1800" dirty="0"/>
              <a:t>Land </a:t>
            </a:r>
          </a:p>
          <a:p>
            <a:pPr marL="0" indent="0">
              <a:spcBef>
                <a:spcPts val="0"/>
              </a:spcBef>
              <a:spcAft>
                <a:spcPts val="600"/>
              </a:spcAft>
              <a:buNone/>
            </a:pPr>
            <a:r>
              <a:rPr lang="en-US" sz="1800" dirty="0"/>
              <a:t>Soil </a:t>
            </a:r>
          </a:p>
          <a:p>
            <a:pPr marL="0" indent="0">
              <a:spcBef>
                <a:spcPts val="0"/>
              </a:spcBef>
              <a:spcAft>
                <a:spcPts val="600"/>
              </a:spcAft>
              <a:buNone/>
            </a:pPr>
            <a:r>
              <a:rPr lang="en-US" sz="1800" dirty="0"/>
              <a:t>Water </a:t>
            </a:r>
          </a:p>
          <a:p>
            <a:pPr marL="0" indent="0">
              <a:spcBef>
                <a:spcPts val="0"/>
              </a:spcBef>
              <a:spcAft>
                <a:spcPts val="600"/>
              </a:spcAft>
              <a:buNone/>
            </a:pPr>
            <a:r>
              <a:rPr lang="en-US" sz="1800" dirty="0"/>
              <a:t>Climate</a:t>
            </a:r>
          </a:p>
        </p:txBody>
      </p:sp>
      <p:pic>
        <p:nvPicPr>
          <p:cNvPr id="16388" name="Content Placeholder 9"/>
          <p:cNvPicPr>
            <a:picLocks noGrp="1" noChangeAspect="1"/>
          </p:cNvPicPr>
          <p:nvPr>
            <p:ph sz="quarter" idx="3"/>
          </p:nvPr>
        </p:nvPicPr>
        <p:blipFill rotWithShape="1">
          <a:blip r:embed="rId3" cstate="print">
            <a:extLst>
              <a:ext uri="{28A0092B-C50C-407E-A947-70E740481C1C}">
                <a14:useLocalDpi xmlns:a14="http://schemas.microsoft.com/office/drawing/2010/main" val="0"/>
              </a:ext>
            </a:extLst>
          </a:blip>
          <a:srcRect l="21368" r="959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2150770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55320" y="365125"/>
            <a:ext cx="5120114" cy="1692794"/>
          </a:xfrm>
        </p:spPr>
        <p:txBody>
          <a:bodyPr>
            <a:normAutofit fontScale="90000"/>
          </a:bodyPr>
          <a:lstStyle/>
          <a:p>
            <a:pPr>
              <a:defRPr/>
            </a:pPr>
            <a:r>
              <a:rPr lang="en-US" sz="3700" b="1" dirty="0"/>
              <a:t>What Do Gardens Need?</a:t>
            </a:r>
            <a:br>
              <a:rPr lang="en-US" sz="3700" b="1" dirty="0"/>
            </a:br>
            <a:r>
              <a:rPr lang="en-US" sz="3700" b="1" dirty="0"/>
              <a:t>Do You Have the Essentials?</a:t>
            </a:r>
          </a:p>
        </p:txBody>
      </p:sp>
      <p:cxnSp>
        <p:nvCxnSpPr>
          <p:cNvPr id="71" name="Straight Arrow Connector 70">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7410" name="Content Placeholder 1"/>
          <p:cNvSpPr>
            <a:spLocks noGrp="1"/>
          </p:cNvSpPr>
          <p:nvPr>
            <p:ph idx="1"/>
          </p:nvPr>
        </p:nvSpPr>
        <p:spPr>
          <a:xfrm>
            <a:off x="655321" y="2575034"/>
            <a:ext cx="5120113" cy="3462228"/>
          </a:xfrm>
        </p:spPr>
        <p:txBody>
          <a:bodyPr>
            <a:normAutofit/>
          </a:bodyPr>
          <a:lstStyle/>
          <a:p>
            <a:pPr marL="0" indent="0">
              <a:buNone/>
            </a:pPr>
            <a:r>
              <a:rPr lang="en-US" sz="1800" dirty="0"/>
              <a:t>Soil</a:t>
            </a:r>
          </a:p>
          <a:p>
            <a:pPr marL="0" indent="0">
              <a:buNone/>
            </a:pPr>
            <a:r>
              <a:rPr lang="en-US" sz="1800" dirty="0"/>
              <a:t>Water</a:t>
            </a:r>
          </a:p>
          <a:p>
            <a:pPr marL="0" indent="0">
              <a:buNone/>
            </a:pPr>
            <a:r>
              <a:rPr lang="en-US" sz="1800" dirty="0"/>
              <a:t>Sunlight</a:t>
            </a:r>
          </a:p>
          <a:p>
            <a:pPr marL="0" indent="0">
              <a:buNone/>
            </a:pPr>
            <a:r>
              <a:rPr lang="en-US" sz="1800" dirty="0"/>
              <a:t>Nutrients</a:t>
            </a:r>
          </a:p>
          <a:p>
            <a:pPr>
              <a:buFont typeface="Arial" pitchFamily="34" charset="0"/>
              <a:buNone/>
            </a:pPr>
            <a:endParaRPr lang="en-US" sz="1800" dirty="0"/>
          </a:p>
        </p:txBody>
      </p:sp>
      <p:pic>
        <p:nvPicPr>
          <p:cNvPr id="7" name="Picture 6" descr="June06_056SS2006.JPG"/>
          <p:cNvPicPr>
            <a:picLocks noChangeAspect="1"/>
          </p:cNvPicPr>
          <p:nvPr/>
        </p:nvPicPr>
        <p:blipFill rotWithShape="1">
          <a:blip r:embed="rId2" cstate="screen"/>
          <a:srcRect l="10510" r="20449"/>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52908776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838200" y="271819"/>
            <a:ext cx="10515600" cy="1325563"/>
          </a:xfrm>
        </p:spPr>
        <p:txBody>
          <a:bodyPr>
            <a:normAutofit/>
          </a:bodyPr>
          <a:lstStyle/>
          <a:p>
            <a:pPr>
              <a:defRPr/>
            </a:pPr>
            <a:r>
              <a:rPr lang="en-US" b="1" dirty="0"/>
              <a:t>Physical Resources</a:t>
            </a:r>
          </a:p>
        </p:txBody>
      </p:sp>
      <p:graphicFrame>
        <p:nvGraphicFramePr>
          <p:cNvPr id="66565" name="Rectangle 3">
            <a:extLst>
              <a:ext uri="{FF2B5EF4-FFF2-40B4-BE49-F238E27FC236}">
                <a16:creationId xmlns:a16="http://schemas.microsoft.com/office/drawing/2014/main" id="{D49FF41D-C948-4080-87BA-40C130303770}"/>
              </a:ext>
            </a:extLst>
          </p:cNvPr>
          <p:cNvGraphicFramePr/>
          <p:nvPr>
            <p:extLst>
              <p:ext uri="{D42A27DB-BD31-4B8C-83A1-F6EECF244321}">
                <p14:modId xmlns:p14="http://schemas.microsoft.com/office/powerpoint/2010/main" val="3780877806"/>
              </p:ext>
            </p:extLst>
          </p:nvPr>
        </p:nvGraphicFramePr>
        <p:xfrm>
          <a:off x="838200" y="1415078"/>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3576480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defRPr/>
            </a:pPr>
            <a:r>
              <a:rPr lang="en-US" b="1" dirty="0"/>
              <a:t>Market Resources</a:t>
            </a:r>
          </a:p>
        </p:txBody>
      </p:sp>
      <p:graphicFrame>
        <p:nvGraphicFramePr>
          <p:cNvPr id="25605" name="Content Placeholder 2">
            <a:extLst>
              <a:ext uri="{FF2B5EF4-FFF2-40B4-BE49-F238E27FC236}">
                <a16:creationId xmlns:a16="http://schemas.microsoft.com/office/drawing/2014/main" id="{4483747C-BC3C-40B3-92AF-55BA73AAFA12}"/>
              </a:ext>
            </a:extLst>
          </p:cNvPr>
          <p:cNvGraphicFramePr>
            <a:graphicFrameLocks noGrp="1"/>
          </p:cNvGraphicFramePr>
          <p:nvPr>
            <p:ph idx="1"/>
            <p:extLst>
              <p:ext uri="{D42A27DB-BD31-4B8C-83A1-F6EECF244321}">
                <p14:modId xmlns:p14="http://schemas.microsoft.com/office/powerpoint/2010/main" val="1966968301"/>
              </p:ext>
            </p:extLst>
          </p:nvPr>
        </p:nvGraphicFramePr>
        <p:xfrm>
          <a:off x="838200" y="1359094"/>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831486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8"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4463" b="10537"/>
          <a:stretch/>
        </p:blipFill>
        <p:spPr bwMode="auto">
          <a:xfrm>
            <a:off x="20" y="10"/>
            <a:ext cx="12191980" cy="6857990"/>
          </a:xfrm>
          <a:prstGeom prst="rect">
            <a:avLst/>
          </a:prstGeom>
          <a:noFill/>
        </p:spPr>
      </p:pic>
      <p:sp>
        <p:nvSpPr>
          <p:cNvPr id="4" name="Title 3"/>
          <p:cNvSpPr>
            <a:spLocks noGrp="1"/>
          </p:cNvSpPr>
          <p:nvPr>
            <p:ph type="ctrTitle" idx="4294967295"/>
          </p:nvPr>
        </p:nvSpPr>
        <p:spPr>
          <a:xfrm>
            <a:off x="307911" y="3929345"/>
            <a:ext cx="3047686" cy="653598"/>
          </a:xfrm>
          <a:solidFill>
            <a:srgbClr val="4D4D4F"/>
          </a:solidFill>
        </p:spPr>
        <p:txBody>
          <a:bodyPr vert="horz" lIns="91440" tIns="45720" rIns="91440" bIns="45720" rtlCol="0" anchor="t">
            <a:normAutofit fontScale="90000"/>
          </a:bodyPr>
          <a:lstStyle/>
          <a:p>
            <a:pPr>
              <a:defRPr/>
            </a:pPr>
            <a:r>
              <a:rPr lang="en-US" b="1" dirty="0">
                <a:solidFill>
                  <a:schemeClr val="bg1"/>
                </a:solidFill>
              </a:rPr>
              <a:t>Setting Goals</a:t>
            </a:r>
          </a:p>
        </p:txBody>
      </p:sp>
      <p:sp>
        <p:nvSpPr>
          <p:cNvPr id="26627" name="Subtitle 2"/>
          <p:cNvSpPr>
            <a:spLocks noGrp="1"/>
          </p:cNvSpPr>
          <p:nvPr>
            <p:ph type="subTitle" idx="4294967295"/>
          </p:nvPr>
        </p:nvSpPr>
        <p:spPr>
          <a:xfrm>
            <a:off x="307911" y="4582943"/>
            <a:ext cx="5301959" cy="337396"/>
          </a:xfrm>
          <a:solidFill>
            <a:srgbClr val="4D4D4F"/>
          </a:solidFill>
        </p:spPr>
        <p:txBody>
          <a:bodyPr vert="horz" lIns="91440" tIns="45720" rIns="91440" bIns="45720" rtlCol="0" anchor="b">
            <a:normAutofit lnSpcReduction="10000"/>
          </a:bodyPr>
          <a:lstStyle/>
          <a:p>
            <a:pPr marL="0" indent="0">
              <a:buNone/>
            </a:pPr>
            <a:r>
              <a:rPr lang="en-US" sz="1800" dirty="0">
                <a:solidFill>
                  <a:schemeClr val="bg1"/>
                </a:solidFill>
              </a:rPr>
              <a:t>Your roadmap to success in any garden enterprise</a:t>
            </a:r>
          </a:p>
        </p:txBody>
      </p:sp>
    </p:spTree>
    <p:extLst>
      <p:ext uri="{BB962C8B-B14F-4D97-AF65-F5344CB8AC3E}">
        <p14:creationId xmlns:p14="http://schemas.microsoft.com/office/powerpoint/2010/main" val="18638669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grass, small, young, red&#10;&#10;Description automatically generated">
            <a:extLst>
              <a:ext uri="{FF2B5EF4-FFF2-40B4-BE49-F238E27FC236}">
                <a16:creationId xmlns:a16="http://schemas.microsoft.com/office/drawing/2014/main" id="{77CEF6DA-521A-426A-939E-B9007B8EDF1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7947" r="11613" b="1"/>
          <a:stretch/>
        </p:blipFill>
        <p:spPr>
          <a:xfrm rot="5400000">
            <a:off x="5565619" y="231924"/>
            <a:ext cx="6858000" cy="6394152"/>
          </a:xfrm>
          <a:prstGeom prst="rect">
            <a:avLst/>
          </a:prstGeom>
        </p:spPr>
      </p:pic>
      <p:pic>
        <p:nvPicPr>
          <p:cNvPr id="74" name="Picture 73">
            <a:extLst>
              <a:ext uri="{FF2B5EF4-FFF2-40B4-BE49-F238E27FC236}">
                <a16:creationId xmlns:a16="http://schemas.microsoft.com/office/drawing/2014/main"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154626" name="Rectangle 2"/>
          <p:cNvSpPr>
            <a:spLocks noGrp="1" noChangeArrowheads="1"/>
          </p:cNvSpPr>
          <p:nvPr>
            <p:ph type="title" idx="4294967295"/>
          </p:nvPr>
        </p:nvSpPr>
        <p:spPr>
          <a:xfrm>
            <a:off x="804998" y="798445"/>
            <a:ext cx="4803636" cy="1311664"/>
          </a:xfrm>
        </p:spPr>
        <p:txBody>
          <a:bodyPr vert="horz" lIns="91440" tIns="45720" rIns="91440" bIns="45720" rtlCol="0" anchor="ctr">
            <a:normAutofit/>
          </a:bodyPr>
          <a:lstStyle/>
          <a:p>
            <a:pPr>
              <a:defRPr/>
            </a:pPr>
            <a:r>
              <a:rPr lang="en-US" b="1" dirty="0">
                <a:solidFill>
                  <a:srgbClr val="000000"/>
                </a:solidFill>
              </a:rPr>
              <a:t>What are Your Goals for?</a:t>
            </a:r>
          </a:p>
        </p:txBody>
      </p:sp>
      <p:sp>
        <p:nvSpPr>
          <p:cNvPr id="27651" name="Rectangle 3"/>
          <p:cNvSpPr>
            <a:spLocks noGrp="1" noChangeArrowheads="1"/>
          </p:cNvSpPr>
          <p:nvPr>
            <p:ph type="body" sz="half" idx="1"/>
          </p:nvPr>
        </p:nvSpPr>
        <p:spPr>
          <a:xfrm>
            <a:off x="804998" y="2336611"/>
            <a:ext cx="4706803" cy="3429740"/>
          </a:xfrm>
        </p:spPr>
        <p:txBody>
          <a:bodyPr vert="horz" lIns="91440" tIns="45720" rIns="91440" bIns="45720" rtlCol="0" anchor="ctr">
            <a:normAutofit/>
          </a:bodyPr>
          <a:lstStyle/>
          <a:p>
            <a:pPr marL="0" lvl="1" indent="0">
              <a:lnSpc>
                <a:spcPct val="150000"/>
              </a:lnSpc>
              <a:buNone/>
            </a:pPr>
            <a:r>
              <a:rPr lang="en-US" dirty="0">
                <a:solidFill>
                  <a:srgbClr val="000000"/>
                </a:solidFill>
              </a:rPr>
              <a:t>Farm productivity</a:t>
            </a:r>
          </a:p>
          <a:p>
            <a:pPr marL="0" lvl="1" indent="0">
              <a:lnSpc>
                <a:spcPct val="150000"/>
              </a:lnSpc>
              <a:buNone/>
            </a:pPr>
            <a:r>
              <a:rPr lang="en-US" dirty="0">
                <a:solidFill>
                  <a:srgbClr val="000000"/>
                </a:solidFill>
              </a:rPr>
              <a:t>Land sustainability</a:t>
            </a:r>
          </a:p>
          <a:p>
            <a:pPr marL="0" lvl="1" indent="0">
              <a:lnSpc>
                <a:spcPct val="150000"/>
              </a:lnSpc>
              <a:buNone/>
            </a:pPr>
            <a:r>
              <a:rPr lang="en-US" dirty="0">
                <a:solidFill>
                  <a:srgbClr val="000000"/>
                </a:solidFill>
              </a:rPr>
              <a:t>Financial gain</a:t>
            </a:r>
          </a:p>
          <a:p>
            <a:pPr marL="0" lvl="1" indent="0">
              <a:lnSpc>
                <a:spcPct val="150000"/>
              </a:lnSpc>
              <a:buNone/>
            </a:pPr>
            <a:r>
              <a:rPr lang="en-US" dirty="0">
                <a:solidFill>
                  <a:srgbClr val="000000"/>
                </a:solidFill>
              </a:rPr>
              <a:t>Quality of life</a:t>
            </a:r>
          </a:p>
          <a:p>
            <a:pPr marL="0" lvl="1" indent="0">
              <a:lnSpc>
                <a:spcPct val="150000"/>
              </a:lnSpc>
              <a:buNone/>
            </a:pPr>
            <a:r>
              <a:rPr lang="en-US" dirty="0">
                <a:solidFill>
                  <a:srgbClr val="000000"/>
                </a:solidFill>
              </a:rPr>
              <a:t>Family</a:t>
            </a:r>
          </a:p>
          <a:p>
            <a:pPr marL="0" lvl="1" indent="0">
              <a:lnSpc>
                <a:spcPct val="150000"/>
              </a:lnSpc>
              <a:buNone/>
            </a:pPr>
            <a:r>
              <a:rPr lang="en-US" dirty="0">
                <a:solidFill>
                  <a:srgbClr val="000000"/>
                </a:solidFill>
              </a:rPr>
              <a:t>Long term &amp; short term</a:t>
            </a:r>
          </a:p>
          <a:p>
            <a:pPr marL="0" indent="0">
              <a:buNone/>
            </a:pPr>
            <a:endParaRPr lang="en-US" sz="2000" dirty="0">
              <a:solidFill>
                <a:srgbClr val="000000"/>
              </a:solidFill>
            </a:endParaRPr>
          </a:p>
        </p:txBody>
      </p:sp>
    </p:spTree>
    <p:extLst>
      <p:ext uri="{BB962C8B-B14F-4D97-AF65-F5344CB8AC3E}">
        <p14:creationId xmlns:p14="http://schemas.microsoft.com/office/powerpoint/2010/main" val="5459692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864765" y="344487"/>
            <a:ext cx="8305800" cy="1139825"/>
          </a:xfrm>
        </p:spPr>
        <p:txBody>
          <a:bodyPr/>
          <a:lstStyle/>
          <a:p>
            <a:pPr>
              <a:defRPr/>
            </a:pPr>
            <a:r>
              <a:rPr lang="en-US" b="1" dirty="0"/>
              <a:t>Financial Goals  </a:t>
            </a:r>
          </a:p>
        </p:txBody>
      </p:sp>
      <p:sp>
        <p:nvSpPr>
          <p:cNvPr id="28675" name="Text Box 30"/>
          <p:cNvSpPr txBox="1">
            <a:spLocks noChangeArrowheads="1"/>
          </p:cNvSpPr>
          <p:nvPr/>
        </p:nvSpPr>
        <p:spPr bwMode="auto">
          <a:xfrm>
            <a:off x="864765" y="4038600"/>
            <a:ext cx="10812710" cy="1169551"/>
          </a:xfrm>
          <a:prstGeom prst="rect">
            <a:avLst/>
          </a:prstGeom>
          <a:noFill/>
          <a:ln w="9525" algn="ctr">
            <a:noFill/>
            <a:miter lim="800000"/>
            <a:headEnd/>
            <a:tailEnd/>
          </a:ln>
        </p:spPr>
        <p:txBody>
          <a:bodyPr wrap="square">
            <a:spAutoFit/>
          </a:bodyPr>
          <a:lstStyle/>
          <a:p>
            <a:pPr algn="ctr">
              <a:spcBef>
                <a:spcPct val="50000"/>
              </a:spcBef>
            </a:pPr>
            <a:r>
              <a:rPr lang="en-US" sz="2800" dirty="0">
                <a:latin typeface="Myriad Pro"/>
              </a:rPr>
              <a:t>What is your definition of financial success?</a:t>
            </a:r>
          </a:p>
          <a:p>
            <a:pPr algn="ctr">
              <a:spcBef>
                <a:spcPct val="50000"/>
              </a:spcBef>
            </a:pPr>
            <a:r>
              <a:rPr lang="en-US" sz="2800" dirty="0">
                <a:latin typeface="Myriad Pro"/>
              </a:rPr>
              <a:t>What other values/benefits are supplied by the farm operation?</a:t>
            </a:r>
          </a:p>
        </p:txBody>
      </p:sp>
      <p:sp>
        <p:nvSpPr>
          <p:cNvPr id="28676" name="Text Box 31"/>
          <p:cNvSpPr txBox="1">
            <a:spLocks noChangeArrowheads="1"/>
          </p:cNvSpPr>
          <p:nvPr/>
        </p:nvSpPr>
        <p:spPr bwMode="auto">
          <a:xfrm>
            <a:off x="3200440" y="2561478"/>
            <a:ext cx="566738" cy="473075"/>
          </a:xfrm>
          <a:prstGeom prst="rect">
            <a:avLst/>
          </a:prstGeom>
          <a:noFill/>
          <a:ln w="9525">
            <a:noFill/>
            <a:miter lim="800000"/>
            <a:headEnd/>
            <a:tailEnd/>
          </a:ln>
        </p:spPr>
        <p:txBody>
          <a:bodyPr>
            <a:spAutoFit/>
          </a:bodyPr>
          <a:lstStyle/>
          <a:p>
            <a:pPr eaLnBrk="0" hangingPunct="0">
              <a:spcBef>
                <a:spcPct val="50000"/>
              </a:spcBef>
            </a:pPr>
            <a:r>
              <a:rPr lang="en-US" sz="2500" dirty="0">
                <a:latin typeface="Arial Rounded MT Bold" pitchFamily="34" charset="0"/>
              </a:rPr>
              <a:t>+</a:t>
            </a:r>
          </a:p>
        </p:txBody>
      </p:sp>
      <p:pic>
        <p:nvPicPr>
          <p:cNvPr id="28677" name="Picture 33" descr="rdk2dvvp[1]"/>
          <p:cNvPicPr>
            <a:picLocks noChangeAspect="1" noChangeArrowheads="1"/>
          </p:cNvPicPr>
          <p:nvPr/>
        </p:nvPicPr>
        <p:blipFill>
          <a:blip r:embed="rId3" cstate="print"/>
          <a:srcRect/>
          <a:stretch>
            <a:fillRect/>
          </a:stretch>
        </p:blipFill>
        <p:spPr bwMode="auto">
          <a:xfrm>
            <a:off x="991376" y="2170954"/>
            <a:ext cx="1976437" cy="1254125"/>
          </a:xfrm>
          <a:prstGeom prst="rect">
            <a:avLst/>
          </a:prstGeom>
          <a:noFill/>
          <a:ln w="9525">
            <a:noFill/>
            <a:miter lim="800000"/>
            <a:headEnd/>
            <a:tailEnd/>
          </a:ln>
        </p:spPr>
      </p:pic>
      <p:pic>
        <p:nvPicPr>
          <p:cNvPr id="28678"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230122" y="1362511"/>
            <a:ext cx="3478636" cy="2608977"/>
          </a:xfrm>
          <a:prstGeom prst="rect">
            <a:avLst/>
          </a:prstGeom>
          <a:noFill/>
          <a:ln w="9525">
            <a:noFill/>
            <a:miter lim="800000"/>
            <a:headEnd/>
            <a:tailEnd/>
          </a:ln>
        </p:spPr>
      </p:pic>
      <p:sp>
        <p:nvSpPr>
          <p:cNvPr id="28679" name="Rectangle 35"/>
          <p:cNvSpPr>
            <a:spLocks noChangeArrowheads="1"/>
          </p:cNvSpPr>
          <p:nvPr/>
        </p:nvSpPr>
        <p:spPr bwMode="auto">
          <a:xfrm>
            <a:off x="7512485" y="2462214"/>
            <a:ext cx="361950" cy="457200"/>
          </a:xfrm>
          <a:prstGeom prst="rect">
            <a:avLst/>
          </a:prstGeom>
          <a:noFill/>
          <a:ln w="9525" algn="ctr">
            <a:noFill/>
            <a:miter lim="800000"/>
            <a:headEnd/>
            <a:tailEnd/>
          </a:ln>
        </p:spPr>
        <p:txBody>
          <a:bodyPr wrap="none">
            <a:spAutoFit/>
          </a:bodyPr>
          <a:lstStyle/>
          <a:p>
            <a:pPr eaLnBrk="0" hangingPunct="0">
              <a:spcBef>
                <a:spcPct val="50000"/>
              </a:spcBef>
            </a:pPr>
            <a:r>
              <a:rPr lang="en-US" sz="2400" dirty="0">
                <a:latin typeface="Arial Rounded MT Bold" pitchFamily="34" charset="0"/>
              </a:rPr>
              <a:t>+</a:t>
            </a:r>
          </a:p>
        </p:txBody>
      </p:sp>
      <p:pic>
        <p:nvPicPr>
          <p:cNvPr id="28680" name="Picture 9" descr="sslatejuly06_0007.JPG"/>
          <p:cNvPicPr>
            <a:picLocks noChangeAspect="1"/>
          </p:cNvPicPr>
          <p:nvPr/>
        </p:nvPicPr>
        <p:blipFill>
          <a:blip r:embed="rId5" cstate="print"/>
          <a:srcRect/>
          <a:stretch>
            <a:fillRect/>
          </a:stretch>
        </p:blipFill>
        <p:spPr bwMode="auto">
          <a:xfrm>
            <a:off x="3867684" y="1362510"/>
            <a:ext cx="3477075" cy="2608977"/>
          </a:xfrm>
          <a:prstGeom prst="rect">
            <a:avLst/>
          </a:prstGeom>
          <a:noFill/>
          <a:ln w="9525">
            <a:noFill/>
            <a:miter lim="800000"/>
            <a:headEnd/>
            <a:tailEnd/>
          </a:ln>
        </p:spPr>
      </p:pic>
    </p:spTree>
    <p:extLst>
      <p:ext uri="{BB962C8B-B14F-4D97-AF65-F5344CB8AC3E}">
        <p14:creationId xmlns:p14="http://schemas.microsoft.com/office/powerpoint/2010/main" val="30722071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655320" y="365125"/>
            <a:ext cx="5120114" cy="1692794"/>
          </a:xfrm>
        </p:spPr>
        <p:txBody>
          <a:bodyPr vert="horz" lIns="91440" tIns="45720" rIns="91440" bIns="45720" rtlCol="0" anchor="ctr">
            <a:normAutofit/>
          </a:bodyPr>
          <a:lstStyle/>
          <a:p>
            <a:pPr>
              <a:defRPr/>
            </a:pPr>
            <a:r>
              <a:rPr lang="en-US" b="1" dirty="0"/>
              <a:t>Quality of Life</a:t>
            </a:r>
          </a:p>
        </p:txBody>
      </p:sp>
      <p:cxnSp>
        <p:nvCxnSpPr>
          <p:cNvPr id="136" name="Straight Arrow Connector 135">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60771" name="Rectangle 3"/>
          <p:cNvSpPr>
            <a:spLocks noGrp="1" noChangeArrowheads="1"/>
          </p:cNvSpPr>
          <p:nvPr>
            <p:ph type="body" sz="half" idx="1"/>
          </p:nvPr>
        </p:nvSpPr>
        <p:spPr>
          <a:xfrm>
            <a:off x="655322" y="2575034"/>
            <a:ext cx="3627430" cy="3462228"/>
          </a:xfrm>
        </p:spPr>
        <p:txBody>
          <a:bodyPr vert="horz" lIns="91440" tIns="45720" rIns="91440" bIns="45720" rtlCol="0">
            <a:normAutofit/>
          </a:bodyPr>
          <a:lstStyle/>
          <a:p>
            <a:pPr marL="0" indent="0">
              <a:buNone/>
              <a:defRPr/>
            </a:pPr>
            <a:endParaRPr lang="en-US" sz="1800" dirty="0"/>
          </a:p>
          <a:p>
            <a:pPr marL="0" indent="0">
              <a:buNone/>
              <a:defRPr/>
            </a:pPr>
            <a:r>
              <a:rPr lang="en-US" sz="1800" dirty="0"/>
              <a:t>The measure of shared value and satisfaction you and your family attach to the various features of place, the environment and working</a:t>
            </a:r>
          </a:p>
        </p:txBody>
      </p:sp>
      <p:pic>
        <p:nvPicPr>
          <p:cNvPr id="29700" name="Picture 15"/>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p:blipFill>
        <p:spPr>
          <a:xfrm>
            <a:off x="4463420" y="0"/>
            <a:ext cx="7728579" cy="5796434"/>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31599203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8858" b="38955"/>
          <a:stretch/>
        </p:blipFill>
        <p:spPr>
          <a:xfrm>
            <a:off x="20" y="10"/>
            <a:ext cx="12191980" cy="6857990"/>
          </a:xfrm>
          <a:prstGeom prst="rect">
            <a:avLst/>
          </a:prstGeom>
        </p:spPr>
      </p:pic>
    </p:spTree>
    <p:extLst>
      <p:ext uri="{BB962C8B-B14F-4D97-AF65-F5344CB8AC3E}">
        <p14:creationId xmlns:p14="http://schemas.microsoft.com/office/powerpoint/2010/main" val="28482880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a:xfrm>
            <a:off x="218381" y="365133"/>
            <a:ext cx="5445878" cy="1692794"/>
          </a:xfrm>
        </p:spPr>
        <p:txBody>
          <a:bodyPr vert="horz" lIns="91440" tIns="45720" rIns="91440" bIns="45720" rtlCol="0" anchor="ctr">
            <a:normAutofit/>
          </a:bodyPr>
          <a:lstStyle/>
          <a:p>
            <a:pPr>
              <a:defRPr/>
            </a:pPr>
            <a:r>
              <a:rPr lang="en-US" b="1" dirty="0"/>
              <a:t>Goals for Your Family</a:t>
            </a:r>
          </a:p>
        </p:txBody>
      </p:sp>
      <p:cxnSp>
        <p:nvCxnSpPr>
          <p:cNvPr id="199" name="Straight Arrow Connector 19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723" name="Rectangle 3"/>
          <p:cNvSpPr>
            <a:spLocks noGrp="1" noChangeArrowheads="1"/>
          </p:cNvSpPr>
          <p:nvPr>
            <p:ph type="body" sz="half" idx="1"/>
          </p:nvPr>
        </p:nvSpPr>
        <p:spPr>
          <a:xfrm>
            <a:off x="655321" y="2575034"/>
            <a:ext cx="5120113" cy="3462228"/>
          </a:xfrm>
        </p:spPr>
        <p:txBody>
          <a:bodyPr vert="horz" lIns="91440" tIns="45720" rIns="91440" bIns="45720" rtlCol="0">
            <a:normAutofit/>
          </a:bodyPr>
          <a:lstStyle/>
          <a:p>
            <a:pPr marL="0" indent="0">
              <a:buNone/>
            </a:pPr>
            <a:r>
              <a:rPr lang="en-US" sz="1800" dirty="0"/>
              <a:t>The importance of family to farming can NOT be overlooked</a:t>
            </a:r>
          </a:p>
          <a:p>
            <a:pPr marL="0" indent="0">
              <a:buNone/>
            </a:pPr>
            <a:endParaRPr lang="en-US" sz="1800" dirty="0"/>
          </a:p>
          <a:p>
            <a:pPr marL="0" lvl="1" indent="0">
              <a:buNone/>
            </a:pPr>
            <a:r>
              <a:rPr lang="en-US" sz="1800" dirty="0"/>
              <a:t>Farming is a lifestyle</a:t>
            </a:r>
          </a:p>
          <a:p>
            <a:pPr marL="0" lvl="1" indent="0">
              <a:buNone/>
            </a:pPr>
            <a:endParaRPr lang="en-US" sz="1800" dirty="0"/>
          </a:p>
          <a:p>
            <a:pPr marL="0" lvl="1" indent="0">
              <a:buNone/>
            </a:pPr>
            <a:r>
              <a:rPr lang="en-US" sz="1800" dirty="0"/>
              <a:t>You don’t leave home to go off to a job</a:t>
            </a:r>
          </a:p>
          <a:p>
            <a:pPr marL="0" lvl="1" indent="0">
              <a:buNone/>
            </a:pPr>
            <a:endParaRPr lang="en-US" sz="1800" dirty="0"/>
          </a:p>
          <a:p>
            <a:pPr marL="0" lvl="1" indent="0">
              <a:buNone/>
            </a:pPr>
            <a:r>
              <a:rPr lang="en-US" sz="1800" dirty="0"/>
              <a:t>The people who are most important to you are often directly affected by the decisions you make</a:t>
            </a:r>
          </a:p>
          <a:p>
            <a:pPr lvl="1"/>
            <a:endParaRPr lang="en-US" sz="1800" b="1" dirty="0"/>
          </a:p>
        </p:txBody>
      </p:sp>
      <p:pic>
        <p:nvPicPr>
          <p:cNvPr id="30724" name="Content Placeholder 5" descr="DSCN1726.JPG"/>
          <p:cNvPicPr>
            <a:picLocks noGrp="1" noChangeAspect="1"/>
          </p:cNvPicPr>
          <p:nvPr>
            <p:ph sz="half" idx="2"/>
          </p:nvPr>
        </p:nvPicPr>
        <p:blipFill rotWithShape="1">
          <a:blip r:embed="rId3" cstate="print"/>
          <a:srcRect l="2395" r="28564"/>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64066132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55320" y="365125"/>
            <a:ext cx="5120114" cy="1692794"/>
          </a:xfrm>
        </p:spPr>
        <p:txBody>
          <a:bodyPr>
            <a:normAutofit/>
          </a:bodyPr>
          <a:lstStyle/>
          <a:p>
            <a:pPr>
              <a:defRPr/>
            </a:pPr>
            <a:r>
              <a:rPr lang="en-US" b="1" dirty="0"/>
              <a:t>Without Goals…</a:t>
            </a:r>
          </a:p>
        </p:txBody>
      </p:sp>
      <p:cxnSp>
        <p:nvCxnSpPr>
          <p:cNvPr id="137" name="Straight Arrow Connector 136">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747" name="Rectangle 3"/>
          <p:cNvSpPr>
            <a:spLocks noGrp="1" noChangeArrowheads="1"/>
          </p:cNvSpPr>
          <p:nvPr>
            <p:ph type="body" idx="1"/>
          </p:nvPr>
        </p:nvSpPr>
        <p:spPr>
          <a:xfrm>
            <a:off x="655321" y="2575034"/>
            <a:ext cx="5120113" cy="3462228"/>
          </a:xfrm>
        </p:spPr>
        <p:txBody>
          <a:bodyPr>
            <a:normAutofit/>
          </a:bodyPr>
          <a:lstStyle/>
          <a:p>
            <a:pPr marL="0" lvl="1" indent="0">
              <a:buNone/>
            </a:pPr>
            <a:endParaRPr lang="en-US" sz="1800" dirty="0"/>
          </a:p>
          <a:p>
            <a:pPr marL="0" lvl="1" indent="0">
              <a:buNone/>
            </a:pPr>
            <a:r>
              <a:rPr lang="en-US" sz="1800" dirty="0"/>
              <a:t>We react to what happens… leading us wherever the new path might lead</a:t>
            </a:r>
          </a:p>
          <a:p>
            <a:pPr marL="0" lvl="1" indent="0">
              <a:buNone/>
            </a:pPr>
            <a:endParaRPr lang="en-US" sz="1800" dirty="0"/>
          </a:p>
          <a:p>
            <a:pPr marL="0" lvl="1" indent="0">
              <a:buNone/>
            </a:pPr>
            <a:r>
              <a:rPr lang="en-US" sz="1800" dirty="0"/>
              <a:t>We often spend more time reacting and less time creating</a:t>
            </a:r>
          </a:p>
        </p:txBody>
      </p:sp>
      <p:pic>
        <p:nvPicPr>
          <p:cNvPr id="31748" name="Picture 3" descr="DSCN1644.JPG"/>
          <p:cNvPicPr>
            <a:picLocks noChangeAspect="1"/>
          </p:cNvPicPr>
          <p:nvPr/>
        </p:nvPicPr>
        <p:blipFill rotWithShape="1">
          <a:blip r:embed="rId3" cstate="print"/>
          <a:srcRect l="16094" r="14865"/>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75450233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4" descr="DSCN6032.JPG"/>
          <p:cNvPicPr>
            <a:picLocks noChangeAspect="1"/>
          </p:cNvPicPr>
          <p:nvPr/>
        </p:nvPicPr>
        <p:blipFill rotWithShape="1">
          <a:blip r:embed="rId2" cstate="print"/>
          <a:srcRect t="19166" b="5834"/>
          <a:stretch/>
        </p:blipFill>
        <p:spPr bwMode="auto">
          <a:xfrm>
            <a:off x="20" y="10"/>
            <a:ext cx="12191980" cy="6857990"/>
          </a:xfrm>
          <a:prstGeom prst="rect">
            <a:avLst/>
          </a:prstGeom>
          <a:noFill/>
        </p:spPr>
      </p:pic>
      <p:sp>
        <p:nvSpPr>
          <p:cNvPr id="4" name="Title 3"/>
          <p:cNvSpPr>
            <a:spLocks noGrp="1"/>
          </p:cNvSpPr>
          <p:nvPr>
            <p:ph type="ctrTitle" idx="4294967295"/>
          </p:nvPr>
        </p:nvSpPr>
        <p:spPr>
          <a:xfrm>
            <a:off x="1756993" y="5221633"/>
            <a:ext cx="6939722" cy="1737360"/>
          </a:xfrm>
        </p:spPr>
        <p:txBody>
          <a:bodyPr vert="horz" lIns="91440" tIns="45720" rIns="91440" bIns="45720" rtlCol="0" anchor="ctr">
            <a:normAutofit/>
          </a:bodyPr>
          <a:lstStyle/>
          <a:p>
            <a:pPr algn="r">
              <a:defRPr/>
            </a:pPr>
            <a:r>
              <a:rPr lang="en-US" sz="6000" dirty="0">
                <a:solidFill>
                  <a:schemeClr val="bg1"/>
                </a:solidFill>
              </a:rPr>
              <a:t>Getting Started</a:t>
            </a:r>
          </a:p>
        </p:txBody>
      </p:sp>
      <p:sp>
        <p:nvSpPr>
          <p:cNvPr id="32771" name="Subtitle 2"/>
          <p:cNvSpPr>
            <a:spLocks noGrp="1"/>
          </p:cNvSpPr>
          <p:nvPr>
            <p:ph type="subTitle" idx="4294967295"/>
          </p:nvPr>
        </p:nvSpPr>
        <p:spPr>
          <a:xfrm>
            <a:off x="8696715" y="5157867"/>
            <a:ext cx="3211288" cy="1737360"/>
          </a:xfrm>
        </p:spPr>
        <p:txBody>
          <a:bodyPr vert="horz" lIns="91440" tIns="45720" rIns="91440" bIns="45720" rtlCol="0" anchor="ctr">
            <a:normAutofit/>
          </a:bodyPr>
          <a:lstStyle/>
          <a:p>
            <a:pPr marL="0" indent="0">
              <a:buNone/>
            </a:pPr>
            <a:r>
              <a:rPr lang="en-US" sz="2400" dirty="0">
                <a:solidFill>
                  <a:schemeClr val="bg1"/>
                </a:solidFill>
              </a:rPr>
              <a:t>Planning and Planting Fundamentals</a:t>
            </a:r>
          </a:p>
        </p:txBody>
      </p:sp>
    </p:spTree>
    <p:extLst>
      <p:ext uri="{BB962C8B-B14F-4D97-AF65-F5344CB8AC3E}">
        <p14:creationId xmlns:p14="http://schemas.microsoft.com/office/powerpoint/2010/main" val="6512723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lgn="ctr">
              <a:defRPr/>
            </a:pPr>
            <a:r>
              <a:rPr lang="en-US" b="1"/>
              <a:t>Market Garden Success</a:t>
            </a:r>
          </a:p>
        </p:txBody>
      </p:sp>
      <p:graphicFrame>
        <p:nvGraphicFramePr>
          <p:cNvPr id="7" name="Content Placeholder 2">
            <a:extLst>
              <a:ext uri="{FF2B5EF4-FFF2-40B4-BE49-F238E27FC236}">
                <a16:creationId xmlns:a16="http://schemas.microsoft.com/office/drawing/2014/main" id="{772E8A43-1380-4925-9FA6-95A9D2CA0C9E}"/>
              </a:ext>
            </a:extLst>
          </p:cNvPr>
          <p:cNvGraphicFramePr>
            <a:graphicFrameLocks noGrp="1"/>
          </p:cNvGraphicFramePr>
          <p:nvPr>
            <p:ph idx="1"/>
            <p:extLst>
              <p:ext uri="{D42A27DB-BD31-4B8C-83A1-F6EECF244321}">
                <p14:modId xmlns:p14="http://schemas.microsoft.com/office/powerpoint/2010/main" val="1384321995"/>
              </p:ext>
            </p:extLst>
          </p:nvPr>
        </p:nvGraphicFramePr>
        <p:xfrm>
          <a:off x="978159" y="1569968"/>
          <a:ext cx="10515600" cy="3718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014091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100" y="978102"/>
            <a:ext cx="10588434" cy="1062644"/>
          </a:xfrm>
        </p:spPr>
        <p:txBody>
          <a:bodyPr anchor="b">
            <a:normAutofit/>
          </a:bodyPr>
          <a:lstStyle/>
          <a:p>
            <a:pPr>
              <a:defRPr/>
            </a:pPr>
            <a:r>
              <a:rPr lang="en-US" b="1" dirty="0"/>
              <a:t>What to Grow? How much?</a:t>
            </a:r>
          </a:p>
        </p:txBody>
      </p:sp>
      <p:cxnSp>
        <p:nvCxnSpPr>
          <p:cNvPr id="136" name="Straight Connector 135">
            <a:extLst>
              <a:ext uri="{FF2B5EF4-FFF2-40B4-BE49-F238E27FC236}">
                <a16:creationId xmlns:a16="http://schemas.microsoft.com/office/drawing/2014/main"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13E59CEC-4953-4DDF-AC2B-867F190A0DDC}"/>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501630" y="2794401"/>
            <a:ext cx="2296126" cy="2212247"/>
          </a:xfrm>
          <a:prstGeom prst="rect">
            <a:avLst/>
          </a:prstGeom>
        </p:spPr>
      </p:pic>
      <p:sp>
        <p:nvSpPr>
          <p:cNvPr id="36867" name="Content Placeholder 2"/>
          <p:cNvSpPr>
            <a:spLocks noGrp="1"/>
          </p:cNvSpPr>
          <p:nvPr>
            <p:ph idx="1"/>
          </p:nvPr>
        </p:nvSpPr>
        <p:spPr>
          <a:xfrm>
            <a:off x="4955354" y="2682433"/>
            <a:ext cx="6282169" cy="3215749"/>
          </a:xfrm>
        </p:spPr>
        <p:txBody>
          <a:bodyPr>
            <a:normAutofit/>
          </a:bodyPr>
          <a:lstStyle/>
          <a:p>
            <a:pPr marL="0" indent="0">
              <a:buNone/>
            </a:pPr>
            <a:r>
              <a:rPr lang="en-US" sz="2400" dirty="0"/>
              <a:t>What are your financial/marketing/</a:t>
            </a:r>
            <a:br>
              <a:rPr lang="en-US" sz="2400" dirty="0"/>
            </a:br>
            <a:r>
              <a:rPr lang="en-US" sz="2400" dirty="0"/>
              <a:t>eating goals?</a:t>
            </a:r>
          </a:p>
          <a:p>
            <a:pPr marL="0" indent="0">
              <a:buNone/>
            </a:pPr>
            <a:r>
              <a:rPr lang="en-US" sz="2400" dirty="0"/>
              <a:t>How much land is available?</a:t>
            </a:r>
          </a:p>
          <a:p>
            <a:pPr marL="0" indent="0">
              <a:buNone/>
            </a:pPr>
            <a:r>
              <a:rPr lang="en-US" sz="2400" dirty="0"/>
              <a:t>How much labor is available?</a:t>
            </a:r>
          </a:p>
          <a:p>
            <a:pPr marL="0" indent="0">
              <a:buNone/>
            </a:pPr>
            <a:r>
              <a:rPr lang="en-US" sz="2400" dirty="0"/>
              <a:t>What do you grow well?</a:t>
            </a:r>
          </a:p>
          <a:p>
            <a:pPr marL="0" indent="0">
              <a:buNone/>
            </a:pPr>
            <a:r>
              <a:rPr lang="en-US" sz="2400" dirty="0"/>
              <a:t>What grows well on your land?</a:t>
            </a:r>
          </a:p>
        </p:txBody>
      </p:sp>
    </p:spTree>
    <p:extLst>
      <p:ext uri="{BB962C8B-B14F-4D97-AF65-F5344CB8AC3E}">
        <p14:creationId xmlns:p14="http://schemas.microsoft.com/office/powerpoint/2010/main" val="107358963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1176" y="569849"/>
            <a:ext cx="4681742" cy="1314366"/>
          </a:xfrm>
        </p:spPr>
        <p:txBody>
          <a:bodyPr vert="horz" lIns="91440" tIns="45720" rIns="91440" bIns="45720" rtlCol="0" anchor="b">
            <a:normAutofit/>
          </a:bodyPr>
          <a:lstStyle/>
          <a:p>
            <a:pPr>
              <a:defRPr/>
            </a:pPr>
            <a:r>
              <a:rPr lang="en-US" b="1" kern="1200" dirty="0">
                <a:solidFill>
                  <a:schemeClr val="tx1"/>
                </a:solidFill>
              </a:rPr>
              <a:t>Planning Crop Production</a:t>
            </a:r>
          </a:p>
        </p:txBody>
      </p:sp>
      <p:sp>
        <p:nvSpPr>
          <p:cNvPr id="37892" name="TextBox 4"/>
          <p:cNvSpPr txBox="1">
            <a:spLocks noChangeArrowheads="1"/>
          </p:cNvSpPr>
          <p:nvPr/>
        </p:nvSpPr>
        <p:spPr bwMode="auto">
          <a:xfrm>
            <a:off x="541176" y="2387744"/>
            <a:ext cx="4978766" cy="3531598"/>
          </a:xfrm>
          <a:prstGeom prst="rect">
            <a:avLst/>
          </a:prstGeom>
        </p:spPr>
        <p:txBody>
          <a:bodyPr vert="horz" lIns="91440" tIns="45720" rIns="91440" bIns="45720" rtlCol="0">
            <a:normAutofit/>
          </a:bodyPr>
          <a:lstStyle/>
          <a:p>
            <a:pPr>
              <a:lnSpc>
                <a:spcPct val="90000"/>
              </a:lnSpc>
              <a:spcAft>
                <a:spcPts val="600"/>
              </a:spcAft>
            </a:pPr>
            <a:r>
              <a:rPr lang="en-US" sz="2000" dirty="0">
                <a:latin typeface="Myriad Pro"/>
              </a:rPr>
              <a:t>Use published tables of per capita use/expected yields</a:t>
            </a:r>
          </a:p>
          <a:p>
            <a:pPr>
              <a:lnSpc>
                <a:spcPct val="90000"/>
              </a:lnSpc>
              <a:spcAft>
                <a:spcPts val="600"/>
              </a:spcAft>
            </a:pPr>
            <a:endParaRPr lang="en-US" sz="2000" dirty="0">
              <a:latin typeface="Myriad Pro"/>
            </a:endParaRPr>
          </a:p>
          <a:p>
            <a:pPr>
              <a:lnSpc>
                <a:spcPct val="90000"/>
              </a:lnSpc>
              <a:spcAft>
                <a:spcPts val="600"/>
              </a:spcAft>
            </a:pPr>
            <a:r>
              <a:rPr lang="en-US" sz="2000" dirty="0">
                <a:latin typeface="Myriad Pro"/>
              </a:rPr>
              <a:t>Use your own experience/research</a:t>
            </a:r>
          </a:p>
          <a:p>
            <a:pPr>
              <a:lnSpc>
                <a:spcPct val="90000"/>
              </a:lnSpc>
              <a:spcAft>
                <a:spcPts val="600"/>
              </a:spcAft>
            </a:pPr>
            <a:endParaRPr lang="en-US" sz="2000" dirty="0">
              <a:latin typeface="Myriad Pro"/>
            </a:endParaRPr>
          </a:p>
          <a:p>
            <a:pPr>
              <a:lnSpc>
                <a:spcPct val="90000"/>
              </a:lnSpc>
              <a:spcAft>
                <a:spcPts val="600"/>
              </a:spcAft>
            </a:pPr>
            <a:r>
              <a:rPr lang="en-US" sz="2000" dirty="0">
                <a:latin typeface="Myriad Pro"/>
              </a:rPr>
              <a:t>What does your market or family demand?</a:t>
            </a:r>
          </a:p>
        </p:txBody>
      </p:sp>
      <p:pic>
        <p:nvPicPr>
          <p:cNvPr id="37891" name="Picture 2"/>
          <p:cNvPicPr>
            <a:picLocks noGrp="1" noChangeAspect="1" noChangeArrowheads="1"/>
          </p:cNvPicPr>
          <p:nvPr>
            <p:ph idx="1"/>
          </p:nvPr>
        </p:nvPicPr>
        <p:blipFill>
          <a:blip r:embed="rId2" cstate="print"/>
          <a:stretch>
            <a:fillRect/>
          </a:stretch>
        </p:blipFill>
        <p:spPr>
          <a:xfrm>
            <a:off x="5915162" y="569849"/>
            <a:ext cx="5438638" cy="4953192"/>
          </a:xfrm>
          <a:prstGeom prst="rect">
            <a:avLst/>
          </a:prstGeom>
          <a:noFill/>
        </p:spPr>
      </p:pic>
    </p:spTree>
    <p:extLst>
      <p:ext uri="{BB962C8B-B14F-4D97-AF65-F5344CB8AC3E}">
        <p14:creationId xmlns:p14="http://schemas.microsoft.com/office/powerpoint/2010/main" val="19143493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1351"/>
            <a:ext cx="10515600" cy="1325563"/>
          </a:xfrm>
        </p:spPr>
        <p:txBody>
          <a:bodyPr numCol="1" anchorCtr="0" compatLnSpc="1">
            <a:prstTxWarp prst="textNoShape">
              <a:avLst/>
            </a:prstTxWarp>
            <a:normAutofit/>
          </a:bodyPr>
          <a:lstStyle/>
          <a:p>
            <a:pPr algn="ctr"/>
            <a:r>
              <a:rPr lang="en-US" b="1" dirty="0"/>
              <a:t>Choosing Your Crop Portfolio</a:t>
            </a:r>
          </a:p>
        </p:txBody>
      </p:sp>
      <p:graphicFrame>
        <p:nvGraphicFramePr>
          <p:cNvPr id="45061" name="Content Placeholder 2">
            <a:extLst>
              <a:ext uri="{FF2B5EF4-FFF2-40B4-BE49-F238E27FC236}">
                <a16:creationId xmlns:a16="http://schemas.microsoft.com/office/drawing/2014/main" id="{456A7301-6C89-4331-A6E5-AFFBBB614DAF}"/>
              </a:ext>
            </a:extLst>
          </p:cNvPr>
          <p:cNvGraphicFramePr>
            <a:graphicFrameLocks noGrp="1"/>
          </p:cNvGraphicFramePr>
          <p:nvPr>
            <p:ph idx="1"/>
            <p:extLst>
              <p:ext uri="{D42A27DB-BD31-4B8C-83A1-F6EECF244321}">
                <p14:modId xmlns:p14="http://schemas.microsoft.com/office/powerpoint/2010/main" val="3507665609"/>
              </p:ext>
            </p:extLst>
          </p:nvPr>
        </p:nvGraphicFramePr>
        <p:xfrm>
          <a:off x="838200" y="1567543"/>
          <a:ext cx="10515600" cy="38535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649153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0100" y="978102"/>
            <a:ext cx="10588434" cy="1062644"/>
          </a:xfrm>
        </p:spPr>
        <p:txBody>
          <a:bodyPr anchor="b">
            <a:normAutofit/>
          </a:bodyPr>
          <a:lstStyle/>
          <a:p>
            <a:pPr>
              <a:defRPr/>
            </a:pPr>
            <a:r>
              <a:rPr lang="en-US" b="1" dirty="0"/>
              <a:t>What Do You Plant, When?</a:t>
            </a:r>
          </a:p>
        </p:txBody>
      </p:sp>
      <p:cxnSp>
        <p:nvCxnSpPr>
          <p:cNvPr id="136" name="Straight Connector 135">
            <a:extLst>
              <a:ext uri="{FF2B5EF4-FFF2-40B4-BE49-F238E27FC236}">
                <a16:creationId xmlns:a16="http://schemas.microsoft.com/office/drawing/2014/main" id="{39B7FDC9-F0CE-43A7-9F2A-83DD09DC345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1" name="Graphic 70">
            <a:extLst>
              <a:ext uri="{FF2B5EF4-FFF2-40B4-BE49-F238E27FC236}">
                <a16:creationId xmlns:a16="http://schemas.microsoft.com/office/drawing/2014/main" id="{B81F91D7-6971-46DC-8B8A-92670C1FE51D}"/>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729991" y="2920492"/>
            <a:ext cx="1700665" cy="2128260"/>
          </a:xfrm>
          <a:prstGeom prst="rect">
            <a:avLst/>
          </a:prstGeom>
        </p:spPr>
      </p:pic>
      <p:sp>
        <p:nvSpPr>
          <p:cNvPr id="38915" name="Content Placeholder 2"/>
          <p:cNvSpPr>
            <a:spLocks noGrp="1"/>
          </p:cNvSpPr>
          <p:nvPr>
            <p:ph idx="1"/>
          </p:nvPr>
        </p:nvSpPr>
        <p:spPr>
          <a:xfrm>
            <a:off x="4955354" y="2682433"/>
            <a:ext cx="6282169" cy="3215749"/>
          </a:xfrm>
        </p:spPr>
        <p:txBody>
          <a:bodyPr>
            <a:normAutofit/>
          </a:bodyPr>
          <a:lstStyle/>
          <a:p>
            <a:pPr marL="0" indent="0">
              <a:buNone/>
            </a:pPr>
            <a:r>
              <a:rPr lang="en-US" sz="2400" dirty="0"/>
              <a:t>When do you want to begin marketing (or eating)?</a:t>
            </a:r>
          </a:p>
          <a:p>
            <a:pPr marL="0" indent="0">
              <a:buNone/>
            </a:pPr>
            <a:r>
              <a:rPr lang="en-US" sz="2400" dirty="0"/>
              <a:t>How do you time your crop production?</a:t>
            </a:r>
          </a:p>
          <a:p>
            <a:pPr marL="0" indent="0">
              <a:buNone/>
            </a:pPr>
            <a:r>
              <a:rPr lang="en-US" sz="2400" dirty="0"/>
              <a:t>How do you plan for successive/repeated harvests?</a:t>
            </a:r>
          </a:p>
          <a:p>
            <a:pPr marL="0" indent="0">
              <a:buNone/>
            </a:pPr>
            <a:r>
              <a:rPr lang="en-US" sz="2400" dirty="0"/>
              <a:t>How do you extend the season?</a:t>
            </a:r>
          </a:p>
        </p:txBody>
      </p:sp>
    </p:spTree>
    <p:extLst>
      <p:ext uri="{BB962C8B-B14F-4D97-AF65-F5344CB8AC3E}">
        <p14:creationId xmlns:p14="http://schemas.microsoft.com/office/powerpoint/2010/main" val="123042197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p:cNvPicPr>
            <a:picLocks noChangeAspect="1" noChangeArrowheads="1"/>
          </p:cNvPicPr>
          <p:nvPr/>
        </p:nvPicPr>
        <p:blipFill rotWithShape="1">
          <a:blip r:embed="rId2" cstate="print"/>
          <a:srcRect t="1459" r="2" b="18189"/>
          <a:stretch/>
        </p:blipFill>
        <p:spPr bwMode="auto">
          <a:xfrm>
            <a:off x="2295" y="10"/>
            <a:ext cx="7493441" cy="4515944"/>
          </a:xfrm>
          <a:prstGeom prst="rect">
            <a:avLst/>
          </a:prstGeom>
          <a:noFill/>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859" r="2" b="21963"/>
          <a:stretch/>
        </p:blipFill>
        <p:spPr>
          <a:xfrm>
            <a:off x="7581164" y="-1"/>
            <a:ext cx="4607118" cy="218305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6015" b="37448"/>
          <a:stretch/>
        </p:blipFill>
        <p:spPr>
          <a:xfrm>
            <a:off x="7581164" y="2274491"/>
            <a:ext cx="4601105" cy="2241463"/>
          </a:xfrm>
          <a:prstGeom prst="rect">
            <a:avLst/>
          </a:prstGeom>
        </p:spPr>
      </p:pic>
      <p:pic>
        <p:nvPicPr>
          <p:cNvPr id="44036" name="Picture 4" descr="DSCN1656.JPG"/>
          <p:cNvPicPr>
            <a:picLocks noChangeAspect="1"/>
          </p:cNvPicPr>
          <p:nvPr/>
        </p:nvPicPr>
        <p:blipFill rotWithShape="1">
          <a:blip r:embed="rId5" cstate="print"/>
          <a:srcRect t="46113" r="2" b="17401"/>
          <a:stretch/>
        </p:blipFill>
        <p:spPr bwMode="auto">
          <a:xfrm>
            <a:off x="-3717" y="4607392"/>
            <a:ext cx="4717637" cy="2250608"/>
          </a:xfrm>
          <a:prstGeom prst="rect">
            <a:avLst/>
          </a:prstGeom>
          <a:noFill/>
        </p:spPr>
      </p:pic>
      <p:pic>
        <p:nvPicPr>
          <p:cNvPr id="3074" name="Picture 2" descr="Image result for low tunnels"/>
          <p:cNvPicPr>
            <a:picLocks noChangeAspect="1" noChangeArrowheads="1"/>
          </p:cNvPicPr>
          <p:nvPr/>
        </p:nvPicPr>
        <p:blipFill rotWithShape="1">
          <a:blip r:embed="rId6">
            <a:extLst>
              <a:ext uri="{28A0092B-C50C-407E-A947-70E740481C1C}">
                <a14:useLocalDpi xmlns:a14="http://schemas.microsoft.com/office/drawing/2010/main" val="0"/>
              </a:ext>
            </a:extLst>
          </a:blip>
          <a:srcRect t="23755" r="1" b="4437"/>
          <a:stretch/>
        </p:blipFill>
        <p:spPr bwMode="auto">
          <a:xfrm>
            <a:off x="4713920" y="4607392"/>
            <a:ext cx="7462341" cy="2250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26591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7617" b="1738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idx="4294967295"/>
          </p:nvPr>
        </p:nvSpPr>
        <p:spPr>
          <a:xfrm>
            <a:off x="523875" y="5317240"/>
            <a:ext cx="11210925" cy="744836"/>
          </a:xfrm>
        </p:spPr>
        <p:txBody>
          <a:bodyPr vert="horz" lIns="91440" tIns="45720" rIns="91440" bIns="45720" rtlCol="0" anchor="ctr">
            <a:normAutofit/>
          </a:bodyPr>
          <a:lstStyle/>
          <a:p>
            <a:pPr algn="ctr">
              <a:defRPr/>
            </a:pPr>
            <a:r>
              <a:rPr lang="en-US" sz="3600" b="1" dirty="0">
                <a:solidFill>
                  <a:schemeClr val="tx1">
                    <a:lumMod val="85000"/>
                    <a:lumOff val="15000"/>
                  </a:schemeClr>
                </a:solidFill>
              </a:rPr>
              <a:t>What will be your farm story?</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25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normAutofit/>
          </a:bodyPr>
          <a:lstStyle/>
          <a:p>
            <a:pPr>
              <a:defRPr/>
            </a:pPr>
            <a:r>
              <a:rPr lang="en-US" b="1" dirty="0"/>
              <a:t>Market Garden Exploration Objectives</a:t>
            </a:r>
          </a:p>
        </p:txBody>
      </p:sp>
      <p:graphicFrame>
        <p:nvGraphicFramePr>
          <p:cNvPr id="5" name="Content Placeholder 2">
            <a:extLst>
              <a:ext uri="{FF2B5EF4-FFF2-40B4-BE49-F238E27FC236}">
                <a16:creationId xmlns:a16="http://schemas.microsoft.com/office/drawing/2014/main" id="{026C9049-063E-4E02-B4C4-7EB37ABC63A3}"/>
              </a:ext>
            </a:extLst>
          </p:cNvPr>
          <p:cNvGraphicFramePr>
            <a:graphicFrameLocks noGrp="1"/>
          </p:cNvGraphicFramePr>
          <p:nvPr>
            <p:ph idx="1"/>
            <p:extLst>
              <p:ext uri="{D42A27DB-BD31-4B8C-83A1-F6EECF244321}">
                <p14:modId xmlns:p14="http://schemas.microsoft.com/office/powerpoint/2010/main" val="2342939219"/>
              </p:ext>
            </p:extLst>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8829477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713" b="12701"/>
          <a:stretch/>
        </p:blipFill>
        <p:spPr bwMode="auto">
          <a:xfrm>
            <a:off x="20" y="10"/>
            <a:ext cx="12191980" cy="6857990"/>
          </a:xfrm>
          <a:prstGeom prst="rect">
            <a:avLst/>
          </a:prstGeom>
          <a:noFill/>
        </p:spPr>
      </p:pic>
      <p:sp>
        <p:nvSpPr>
          <p:cNvPr id="4" name="Title 3"/>
          <p:cNvSpPr>
            <a:spLocks noGrp="1"/>
          </p:cNvSpPr>
          <p:nvPr>
            <p:ph type="ctrTitle" idx="4294967295"/>
          </p:nvPr>
        </p:nvSpPr>
        <p:spPr>
          <a:xfrm>
            <a:off x="-1937929" y="5342931"/>
            <a:ext cx="6939722" cy="1737360"/>
          </a:xfrm>
        </p:spPr>
        <p:txBody>
          <a:bodyPr vert="horz" lIns="91440" tIns="45720" rIns="91440" bIns="45720" rtlCol="0" anchor="ctr">
            <a:normAutofit/>
          </a:bodyPr>
          <a:lstStyle/>
          <a:p>
            <a:pPr algn="r">
              <a:defRPr/>
            </a:pPr>
            <a:r>
              <a:rPr lang="en-US" sz="6000">
                <a:solidFill>
                  <a:schemeClr val="bg1"/>
                </a:solidFill>
              </a:rPr>
              <a:t>Getting Started</a:t>
            </a:r>
            <a:endParaRPr lang="en-US" sz="6000" dirty="0">
              <a:solidFill>
                <a:schemeClr val="bg1"/>
              </a:solidFill>
            </a:endParaRPr>
          </a:p>
        </p:txBody>
      </p:sp>
      <p:sp>
        <p:nvSpPr>
          <p:cNvPr id="32771" name="Subtitle 2"/>
          <p:cNvSpPr>
            <a:spLocks noGrp="1"/>
          </p:cNvSpPr>
          <p:nvPr>
            <p:ph type="subTitle" idx="4294967295"/>
          </p:nvPr>
        </p:nvSpPr>
        <p:spPr>
          <a:xfrm>
            <a:off x="5001793" y="5342931"/>
            <a:ext cx="3211288" cy="1737360"/>
          </a:xfrm>
        </p:spPr>
        <p:txBody>
          <a:bodyPr vert="horz" lIns="91440" tIns="45720" rIns="91440" bIns="45720" rtlCol="0" anchor="ctr">
            <a:normAutofit/>
          </a:bodyPr>
          <a:lstStyle/>
          <a:p>
            <a:pPr marL="0" indent="0">
              <a:buNone/>
            </a:pPr>
            <a:r>
              <a:rPr lang="en-US" sz="2400">
                <a:solidFill>
                  <a:schemeClr val="bg1"/>
                </a:solidFill>
              </a:rPr>
              <a:t>Exploring your Market Options</a:t>
            </a:r>
            <a:endParaRPr lang="en-US" sz="2400" dirty="0">
              <a:solidFill>
                <a:schemeClr val="bg1"/>
              </a:solidFill>
            </a:endParaRPr>
          </a:p>
        </p:txBody>
      </p:sp>
    </p:spTree>
    <p:extLst>
      <p:ext uri="{BB962C8B-B14F-4D97-AF65-F5344CB8AC3E}">
        <p14:creationId xmlns:p14="http://schemas.microsoft.com/office/powerpoint/2010/main" val="15234009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8"/>
          <p:cNvSpPr>
            <a:spLocks noGrp="1" noChangeArrowheads="1"/>
          </p:cNvSpPr>
          <p:nvPr>
            <p:ph type="body" sz="half" idx="1"/>
          </p:nvPr>
        </p:nvSpPr>
        <p:spPr>
          <a:xfrm>
            <a:off x="963207" y="1257300"/>
            <a:ext cx="4447691" cy="4343400"/>
          </a:xfrm>
        </p:spPr>
        <p:txBody>
          <a:bodyPr>
            <a:normAutofit lnSpcReduction="10000"/>
          </a:bodyPr>
          <a:lstStyle/>
          <a:p>
            <a:pPr marL="0" indent="0">
              <a:lnSpc>
                <a:spcPct val="150000"/>
              </a:lnSpc>
              <a:buNone/>
            </a:pPr>
            <a:r>
              <a:rPr lang="en-US" sz="2400" b="1" dirty="0">
                <a:solidFill>
                  <a:srgbClr val="33679B"/>
                </a:solidFill>
              </a:rPr>
              <a:t>Direct Markets</a:t>
            </a:r>
          </a:p>
          <a:p>
            <a:pPr marL="0" indent="0">
              <a:lnSpc>
                <a:spcPct val="150000"/>
              </a:lnSpc>
              <a:buNone/>
            </a:pPr>
            <a:r>
              <a:rPr lang="en-US" sz="2400" dirty="0"/>
              <a:t>Farmers’ markets</a:t>
            </a:r>
          </a:p>
          <a:p>
            <a:pPr marL="0" indent="0">
              <a:lnSpc>
                <a:spcPct val="150000"/>
              </a:lnSpc>
              <a:spcBef>
                <a:spcPct val="0"/>
              </a:spcBef>
              <a:buNone/>
            </a:pPr>
            <a:r>
              <a:rPr lang="en-US" sz="2400" dirty="0"/>
              <a:t>U-Pick</a:t>
            </a:r>
          </a:p>
          <a:p>
            <a:pPr marL="0" indent="0">
              <a:lnSpc>
                <a:spcPct val="150000"/>
              </a:lnSpc>
              <a:spcBef>
                <a:spcPct val="0"/>
              </a:spcBef>
              <a:buNone/>
            </a:pPr>
            <a:r>
              <a:rPr lang="en-US" sz="2400" dirty="0"/>
              <a:t>Farm stands</a:t>
            </a:r>
          </a:p>
          <a:p>
            <a:pPr marL="0" indent="0">
              <a:lnSpc>
                <a:spcPct val="150000"/>
              </a:lnSpc>
              <a:spcBef>
                <a:spcPct val="0"/>
              </a:spcBef>
              <a:buNone/>
            </a:pPr>
            <a:r>
              <a:rPr lang="en-US" sz="2400" dirty="0"/>
              <a:t>Weekly Subscription</a:t>
            </a:r>
          </a:p>
          <a:p>
            <a:pPr marL="0" indent="0">
              <a:lnSpc>
                <a:spcPct val="150000"/>
              </a:lnSpc>
              <a:spcBef>
                <a:spcPct val="0"/>
              </a:spcBef>
              <a:buNone/>
            </a:pPr>
            <a:r>
              <a:rPr lang="en-US" sz="1800" dirty="0"/>
              <a:t>  Community Supported Agriculture (CSA)</a:t>
            </a:r>
          </a:p>
          <a:p>
            <a:pPr marL="0" indent="0">
              <a:lnSpc>
                <a:spcPct val="150000"/>
              </a:lnSpc>
              <a:spcBef>
                <a:spcPct val="0"/>
              </a:spcBef>
              <a:buNone/>
            </a:pPr>
            <a:r>
              <a:rPr lang="en-US" sz="2400" dirty="0" err="1"/>
              <a:t>AgriTourism</a:t>
            </a:r>
            <a:endParaRPr lang="en-US" sz="2400" dirty="0"/>
          </a:p>
          <a:p>
            <a:pPr marL="0" indent="0">
              <a:lnSpc>
                <a:spcPct val="150000"/>
              </a:lnSpc>
              <a:spcBef>
                <a:spcPct val="0"/>
              </a:spcBef>
              <a:buNone/>
            </a:pPr>
            <a:r>
              <a:rPr lang="en-US" sz="2400" dirty="0">
                <a:latin typeface="Segoe UI" pitchFamily="34" charset="0"/>
              </a:rPr>
              <a:t>Mail order or Internet sales</a:t>
            </a:r>
          </a:p>
          <a:p>
            <a:pPr marL="0" indent="0">
              <a:lnSpc>
                <a:spcPct val="150000"/>
              </a:lnSpc>
              <a:spcBef>
                <a:spcPct val="0"/>
              </a:spcBef>
              <a:buNone/>
            </a:pPr>
            <a:endParaRPr lang="en-US" sz="2400" dirty="0"/>
          </a:p>
        </p:txBody>
      </p:sp>
      <p:sp>
        <p:nvSpPr>
          <p:cNvPr id="4" name="Title 3"/>
          <p:cNvSpPr>
            <a:spLocks noGrp="1"/>
          </p:cNvSpPr>
          <p:nvPr>
            <p:ph type="title" idx="4294967295"/>
          </p:nvPr>
        </p:nvSpPr>
        <p:spPr>
          <a:xfrm>
            <a:off x="2892490" y="305806"/>
            <a:ext cx="6652727" cy="1139825"/>
          </a:xfrm>
        </p:spPr>
        <p:txBody>
          <a:bodyPr/>
          <a:lstStyle/>
          <a:p>
            <a:pPr>
              <a:defRPr/>
            </a:pPr>
            <a:r>
              <a:rPr lang="en-US" b="1" dirty="0"/>
              <a:t>10 Ways to Market Produce</a:t>
            </a:r>
          </a:p>
        </p:txBody>
      </p:sp>
      <p:sp>
        <p:nvSpPr>
          <p:cNvPr id="9220" name="Rectangle 3"/>
          <p:cNvSpPr txBox="1">
            <a:spLocks noChangeArrowheads="1"/>
          </p:cNvSpPr>
          <p:nvPr/>
        </p:nvSpPr>
        <p:spPr bwMode="auto">
          <a:xfrm>
            <a:off x="6375060" y="1219200"/>
            <a:ext cx="4970107" cy="4419600"/>
          </a:xfrm>
          <a:prstGeom prst="rect">
            <a:avLst/>
          </a:prstGeom>
          <a:noFill/>
          <a:ln w="9525">
            <a:noFill/>
            <a:miter lim="800000"/>
            <a:headEnd/>
            <a:tailEnd/>
          </a:ln>
        </p:spPr>
        <p:txBody>
          <a:bodyPr/>
          <a:lstStyle/>
          <a:p>
            <a:pPr>
              <a:lnSpc>
                <a:spcPct val="150000"/>
              </a:lnSpc>
            </a:pPr>
            <a:r>
              <a:rPr lang="en-US" sz="2400" b="1" dirty="0">
                <a:solidFill>
                  <a:srgbClr val="1A6131"/>
                </a:solidFill>
                <a:latin typeface="Segoe UI" pitchFamily="34" charset="0"/>
              </a:rPr>
              <a:t>Intermediated Markets</a:t>
            </a:r>
          </a:p>
          <a:p>
            <a:pPr>
              <a:lnSpc>
                <a:spcPct val="150000"/>
              </a:lnSpc>
            </a:pPr>
            <a:r>
              <a:rPr lang="en-US" sz="2400" dirty="0">
                <a:latin typeface="Segoe UI" pitchFamily="34" charset="0"/>
              </a:rPr>
              <a:t>Grocery stores &amp; retail co-ops</a:t>
            </a:r>
          </a:p>
          <a:p>
            <a:pPr>
              <a:lnSpc>
                <a:spcPct val="150000"/>
              </a:lnSpc>
            </a:pPr>
            <a:r>
              <a:rPr lang="en-US" sz="2400" dirty="0">
                <a:latin typeface="Segoe UI" pitchFamily="34" charset="0"/>
              </a:rPr>
              <a:t>Restaurant sales</a:t>
            </a:r>
          </a:p>
          <a:p>
            <a:pPr>
              <a:lnSpc>
                <a:spcPct val="150000"/>
              </a:lnSpc>
            </a:pPr>
            <a:r>
              <a:rPr lang="en-US" sz="2400" dirty="0">
                <a:latin typeface="Segoe UI" pitchFamily="34" charset="0"/>
              </a:rPr>
              <a:t>Caterers</a:t>
            </a:r>
          </a:p>
          <a:p>
            <a:pPr>
              <a:lnSpc>
                <a:spcPct val="150000"/>
              </a:lnSpc>
            </a:pPr>
            <a:r>
              <a:rPr lang="en-US" sz="2400" dirty="0">
                <a:latin typeface="Segoe UI" pitchFamily="34" charset="0"/>
              </a:rPr>
              <a:t>Institutional sales</a:t>
            </a:r>
          </a:p>
          <a:p>
            <a:pPr>
              <a:lnSpc>
                <a:spcPct val="150000"/>
              </a:lnSpc>
            </a:pPr>
            <a:r>
              <a:rPr lang="en-US" dirty="0">
                <a:latin typeface="Segoe UI" pitchFamily="34" charset="0"/>
              </a:rPr>
              <a:t>  Schools, hospitals, food service</a:t>
            </a:r>
          </a:p>
          <a:p>
            <a:pPr>
              <a:lnSpc>
                <a:spcPct val="150000"/>
              </a:lnSpc>
            </a:pPr>
            <a:r>
              <a:rPr lang="en-US" sz="2400" dirty="0">
                <a:latin typeface="Segoe UI" pitchFamily="34" charset="0"/>
              </a:rPr>
              <a:t>Food hub </a:t>
            </a:r>
          </a:p>
          <a:p>
            <a:pPr>
              <a:lnSpc>
                <a:spcPct val="150000"/>
              </a:lnSpc>
            </a:pPr>
            <a:endParaRPr lang="en-US" sz="2400" dirty="0">
              <a:latin typeface="Segoe UI" pitchFamily="34" charset="0"/>
            </a:endParaRPr>
          </a:p>
        </p:txBody>
      </p:sp>
    </p:spTree>
    <p:extLst>
      <p:ext uri="{BB962C8B-B14F-4D97-AF65-F5344CB8AC3E}">
        <p14:creationId xmlns:p14="http://schemas.microsoft.com/office/powerpoint/2010/main" val="350282170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78498" y="307180"/>
            <a:ext cx="10515600" cy="1325563"/>
          </a:xfrm>
        </p:spPr>
        <p:txBody>
          <a:bodyPr/>
          <a:lstStyle/>
          <a:p>
            <a:pPr>
              <a:defRPr/>
            </a:pPr>
            <a:r>
              <a:rPr lang="en-US" sz="4300" b="1" dirty="0"/>
              <a:t>The Direct Marketing Approach</a:t>
            </a:r>
          </a:p>
        </p:txBody>
      </p:sp>
      <p:pic>
        <p:nvPicPr>
          <p:cNvPr id="7171" name="Picture 4"/>
          <p:cNvPicPr>
            <a:picLocks noGrp="1" noChangeAspect="1" noChangeArrowheads="1"/>
          </p:cNvPicPr>
          <p:nvPr>
            <p:ph idx="1"/>
          </p:nvPr>
        </p:nvPicPr>
        <p:blipFill>
          <a:blip r:embed="rId3" cstate="print"/>
          <a:srcRect/>
          <a:stretch>
            <a:fillRect/>
          </a:stretch>
        </p:blipFill>
        <p:spPr>
          <a:xfrm>
            <a:off x="6483220" y="1676400"/>
            <a:ext cx="4038600" cy="3400425"/>
          </a:xfrm>
          <a:noFill/>
        </p:spPr>
      </p:pic>
      <p:sp>
        <p:nvSpPr>
          <p:cNvPr id="7" name="Text Placeholder 6"/>
          <p:cNvSpPr>
            <a:spLocks noGrp="1"/>
          </p:cNvSpPr>
          <p:nvPr>
            <p:ph type="body" sz="half" idx="4294967295"/>
          </p:nvPr>
        </p:nvSpPr>
        <p:spPr>
          <a:xfrm>
            <a:off x="578498" y="1676400"/>
            <a:ext cx="5517503" cy="4211638"/>
          </a:xfrm>
        </p:spPr>
        <p:txBody>
          <a:bodyPr rtlCol="0">
            <a:normAutofit/>
          </a:bodyPr>
          <a:lstStyle/>
          <a:p>
            <a:pPr marL="0" indent="0">
              <a:buNone/>
              <a:defRPr/>
            </a:pPr>
            <a:r>
              <a:rPr lang="en-US" dirty="0"/>
              <a:t>Consider Direct Marketing to:</a:t>
            </a:r>
          </a:p>
          <a:p>
            <a:pPr marL="0" indent="0">
              <a:buNone/>
              <a:defRPr/>
            </a:pPr>
            <a:endParaRPr lang="en-US" dirty="0"/>
          </a:p>
          <a:p>
            <a:pPr marL="457200" lvl="1" indent="0">
              <a:buNone/>
              <a:defRPr/>
            </a:pPr>
            <a:r>
              <a:rPr lang="en-US" sz="2400" dirty="0"/>
              <a:t>Capture more profit</a:t>
            </a:r>
          </a:p>
          <a:p>
            <a:pPr marL="0" indent="0">
              <a:buNone/>
              <a:defRPr/>
            </a:pPr>
            <a:endParaRPr lang="en-US" sz="2400" dirty="0"/>
          </a:p>
          <a:p>
            <a:pPr marL="457200" lvl="1" indent="0">
              <a:buNone/>
              <a:defRPr/>
            </a:pPr>
            <a:r>
              <a:rPr lang="en-US" sz="2400" dirty="0"/>
              <a:t>Reduce risk as you learn skills</a:t>
            </a:r>
          </a:p>
          <a:p>
            <a:pPr marL="0" indent="0">
              <a:buNone/>
              <a:defRPr/>
            </a:pPr>
            <a:endParaRPr lang="en-US" sz="2400" dirty="0"/>
          </a:p>
          <a:p>
            <a:pPr marL="457200" lvl="1" indent="0">
              <a:buNone/>
              <a:defRPr/>
            </a:pPr>
            <a:r>
              <a:rPr lang="en-US" sz="2400" dirty="0"/>
              <a:t>Develop unique product identity </a:t>
            </a:r>
          </a:p>
          <a:p>
            <a:pPr>
              <a:defRPr/>
            </a:pPr>
            <a:endParaRPr lang="en-US" sz="2400" dirty="0"/>
          </a:p>
          <a:p>
            <a:pPr>
              <a:defRPr/>
            </a:pPr>
            <a:endParaRPr lang="en-US" dirty="0"/>
          </a:p>
        </p:txBody>
      </p:sp>
      <p:sp>
        <p:nvSpPr>
          <p:cNvPr id="7173" name="Text Box 6"/>
          <p:cNvSpPr txBox="1">
            <a:spLocks noChangeArrowheads="1"/>
          </p:cNvSpPr>
          <p:nvPr/>
        </p:nvSpPr>
        <p:spPr bwMode="auto">
          <a:xfrm>
            <a:off x="7456715" y="5076825"/>
            <a:ext cx="2819400" cy="1169988"/>
          </a:xfrm>
          <a:prstGeom prst="rect">
            <a:avLst/>
          </a:prstGeom>
          <a:noFill/>
          <a:ln w="9525">
            <a:noFill/>
            <a:miter lim="800000"/>
            <a:headEnd/>
            <a:tailEnd/>
          </a:ln>
        </p:spPr>
        <p:txBody>
          <a:bodyPr>
            <a:spAutoFit/>
          </a:bodyPr>
          <a:lstStyle/>
          <a:p>
            <a:pPr>
              <a:spcBef>
                <a:spcPct val="50000"/>
              </a:spcBef>
            </a:pPr>
            <a:r>
              <a:rPr lang="en-US" sz="2800" dirty="0">
                <a:latin typeface="Calibri" pitchFamily="34" charset="0"/>
                <a:hlinkClick r:id="rId4"/>
              </a:rPr>
              <a:t>www.sare.org</a:t>
            </a:r>
            <a:endParaRPr lang="en-US" sz="2800" dirty="0">
              <a:latin typeface="Calibri" pitchFamily="34" charset="0"/>
            </a:endParaRPr>
          </a:p>
          <a:p>
            <a:pPr>
              <a:spcBef>
                <a:spcPct val="50000"/>
              </a:spcBef>
            </a:pPr>
            <a:endParaRPr lang="en-US" sz="2800" dirty="0">
              <a:latin typeface="Calibri" pitchFamily="34" charset="0"/>
            </a:endParaRPr>
          </a:p>
        </p:txBody>
      </p:sp>
    </p:spTree>
    <p:extLst>
      <p:ext uri="{BB962C8B-B14F-4D97-AF65-F5344CB8AC3E}">
        <p14:creationId xmlns:p14="http://schemas.microsoft.com/office/powerpoint/2010/main" val="379487188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55320" y="365125"/>
            <a:ext cx="5120114" cy="1692794"/>
          </a:xfrm>
        </p:spPr>
        <p:txBody>
          <a:bodyPr vert="horz" lIns="91440" tIns="45720" rIns="91440" bIns="45720" rtlCol="0" anchor="ctr">
            <a:normAutofit/>
          </a:bodyPr>
          <a:lstStyle/>
          <a:p>
            <a:pPr>
              <a:defRPr/>
            </a:pPr>
            <a:r>
              <a:rPr lang="en-US" b="1" dirty="0"/>
              <a:t>Skills Required of Direct Marketers</a:t>
            </a:r>
          </a:p>
        </p:txBody>
      </p:sp>
      <p:cxnSp>
        <p:nvCxnSpPr>
          <p:cNvPr id="137" name="Straight Arrow Connector 136">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96" name="Text Placeholder 5"/>
          <p:cNvSpPr>
            <a:spLocks noGrp="1"/>
          </p:cNvSpPr>
          <p:nvPr>
            <p:ph type="body" sz="half" idx="1"/>
          </p:nvPr>
        </p:nvSpPr>
        <p:spPr>
          <a:xfrm>
            <a:off x="655321" y="2575034"/>
            <a:ext cx="5120113" cy="3462228"/>
          </a:xfrm>
        </p:spPr>
        <p:txBody>
          <a:bodyPr vert="horz" lIns="91440" tIns="45720" rIns="91440" bIns="45720" rtlCol="0">
            <a:normAutofit/>
          </a:bodyPr>
          <a:lstStyle/>
          <a:p>
            <a:pPr marL="0" indent="0">
              <a:buNone/>
            </a:pPr>
            <a:r>
              <a:rPr lang="en-US" sz="1800" dirty="0"/>
              <a:t>People skills - “Relationship marketing”</a:t>
            </a:r>
          </a:p>
          <a:p>
            <a:pPr marL="0" indent="0">
              <a:buNone/>
            </a:pPr>
            <a:r>
              <a:rPr lang="en-US" sz="1800" dirty="0"/>
              <a:t>Marketing skills</a:t>
            </a:r>
          </a:p>
          <a:p>
            <a:pPr marL="0" indent="0">
              <a:buNone/>
            </a:pPr>
            <a:r>
              <a:rPr lang="en-US" sz="1800" dirty="0"/>
              <a:t>Intensive production knowledge, experience</a:t>
            </a:r>
            <a:br>
              <a:rPr lang="en-US" sz="1800" dirty="0"/>
            </a:br>
            <a:r>
              <a:rPr lang="en-US" sz="1800" dirty="0"/>
              <a:t>&amp; management</a:t>
            </a:r>
          </a:p>
          <a:p>
            <a:pPr marL="0" indent="0">
              <a:buNone/>
            </a:pPr>
            <a:r>
              <a:rPr lang="en-US" sz="1800" dirty="0"/>
              <a:t>Ability to produce the highest quality of product</a:t>
            </a:r>
          </a:p>
        </p:txBody>
      </p:sp>
      <p:pic>
        <p:nvPicPr>
          <p:cNvPr id="8194" name="Picture 6"/>
          <p:cNvPicPr>
            <a:picLocks noGrp="1" noChangeAspect="1" noChangeArrowheads="1"/>
          </p:cNvPicPr>
          <p:nvPr>
            <p:ph sz="quarter" idx="3"/>
          </p:nvPr>
        </p:nvPicPr>
        <p:blipFill rotWithShape="1">
          <a:blip r:embed="rId3" cstate="print">
            <a:extLst>
              <a:ext uri="{28A0092B-C50C-407E-A947-70E740481C1C}">
                <a14:useLocalDpi xmlns:a14="http://schemas.microsoft.com/office/drawing/2010/main" val="0"/>
              </a:ext>
            </a:extLst>
          </a:blip>
          <a:srcRect r="1" b="1852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177842589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2"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5000"/>
          <a:stretch/>
        </p:blipFill>
        <p:spPr bwMode="auto">
          <a:xfrm>
            <a:off x="20" y="10"/>
            <a:ext cx="12191980" cy="6857990"/>
          </a:xfrm>
          <a:prstGeom prst="rect">
            <a:avLst/>
          </a:prstGeom>
          <a:noFill/>
        </p:spPr>
      </p:pic>
      <p:sp>
        <p:nvSpPr>
          <p:cNvPr id="4" name="Title 3"/>
          <p:cNvSpPr>
            <a:spLocks noGrp="1"/>
          </p:cNvSpPr>
          <p:nvPr>
            <p:ph type="ctrTitle" idx="4294967295"/>
          </p:nvPr>
        </p:nvSpPr>
        <p:spPr>
          <a:xfrm>
            <a:off x="-1937929" y="5342931"/>
            <a:ext cx="6939722" cy="1737360"/>
          </a:xfrm>
        </p:spPr>
        <p:txBody>
          <a:bodyPr vert="horz" lIns="91440" tIns="45720" rIns="91440" bIns="45720" rtlCol="0" anchor="ctr">
            <a:normAutofit fontScale="90000"/>
          </a:bodyPr>
          <a:lstStyle/>
          <a:p>
            <a:pPr algn="r">
              <a:defRPr/>
            </a:pPr>
            <a:r>
              <a:rPr lang="en-US" sz="6000">
                <a:solidFill>
                  <a:schemeClr val="bg1"/>
                </a:solidFill>
              </a:rPr>
              <a:t>Inventory your Resources</a:t>
            </a:r>
            <a:endParaRPr lang="en-US" sz="6000" dirty="0">
              <a:solidFill>
                <a:schemeClr val="bg1"/>
              </a:solidFill>
            </a:endParaRPr>
          </a:p>
        </p:txBody>
      </p:sp>
      <p:sp>
        <p:nvSpPr>
          <p:cNvPr id="32771" name="Subtitle 2"/>
          <p:cNvSpPr>
            <a:spLocks noGrp="1"/>
          </p:cNvSpPr>
          <p:nvPr>
            <p:ph type="subTitle" idx="4294967295"/>
          </p:nvPr>
        </p:nvSpPr>
        <p:spPr>
          <a:xfrm>
            <a:off x="5001793" y="5342931"/>
            <a:ext cx="6437538" cy="1737360"/>
          </a:xfrm>
        </p:spPr>
        <p:txBody>
          <a:bodyPr vert="horz" lIns="91440" tIns="45720" rIns="91440" bIns="45720" rtlCol="0" anchor="ctr">
            <a:normAutofit/>
          </a:bodyPr>
          <a:lstStyle/>
          <a:p>
            <a:pPr marL="0" indent="0">
              <a:buNone/>
            </a:pPr>
            <a:r>
              <a:rPr lang="en-US" sz="2400">
                <a:solidFill>
                  <a:schemeClr val="bg1"/>
                </a:solidFill>
              </a:rPr>
              <a:t>Determine what you have so you can see the possibilities</a:t>
            </a:r>
            <a:endParaRPr lang="en-US" sz="2400" dirty="0">
              <a:solidFill>
                <a:schemeClr val="bg1"/>
              </a:solidFill>
            </a:endParaRPr>
          </a:p>
        </p:txBody>
      </p:sp>
    </p:spTree>
    <p:extLst>
      <p:ext uri="{BB962C8B-B14F-4D97-AF65-F5344CB8AC3E}">
        <p14:creationId xmlns:p14="http://schemas.microsoft.com/office/powerpoint/2010/main" val="13018356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55320" y="365125"/>
            <a:ext cx="5120114" cy="1692794"/>
          </a:xfrm>
        </p:spPr>
        <p:txBody>
          <a:bodyPr>
            <a:normAutofit/>
          </a:bodyPr>
          <a:lstStyle/>
          <a:p>
            <a:pPr>
              <a:defRPr/>
            </a:pPr>
            <a:r>
              <a:rPr lang="en-US" b="1" dirty="0"/>
              <a:t>Consider your Resources</a:t>
            </a:r>
          </a:p>
        </p:txBody>
      </p:sp>
      <p:cxnSp>
        <p:nvCxnSpPr>
          <p:cNvPr id="199" name="Straight Arrow Connector 198">
            <a:extLst>
              <a:ext uri="{FF2B5EF4-FFF2-40B4-BE49-F238E27FC236}">
                <a16:creationId xmlns:a16="http://schemas.microsoft.com/office/drawing/2014/main" id="{E4A809D5-3600-46D4-A466-67F2349A54F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3315" name="Rectangle 3"/>
          <p:cNvSpPr>
            <a:spLocks noGrp="1" noChangeArrowheads="1"/>
          </p:cNvSpPr>
          <p:nvPr>
            <p:ph type="body" idx="1"/>
          </p:nvPr>
        </p:nvSpPr>
        <p:spPr>
          <a:xfrm>
            <a:off x="655321" y="2575034"/>
            <a:ext cx="5120113" cy="3462228"/>
          </a:xfrm>
        </p:spPr>
        <p:txBody>
          <a:bodyPr>
            <a:normAutofit/>
          </a:bodyPr>
          <a:lstStyle/>
          <a:p>
            <a:pPr marL="0" indent="0">
              <a:buNone/>
            </a:pPr>
            <a:r>
              <a:rPr lang="en-US" sz="1800" dirty="0"/>
              <a:t>Human </a:t>
            </a:r>
          </a:p>
          <a:p>
            <a:pPr marL="0" indent="0">
              <a:buNone/>
            </a:pPr>
            <a:r>
              <a:rPr lang="en-US" sz="1800" dirty="0"/>
              <a:t>Financial</a:t>
            </a:r>
          </a:p>
          <a:p>
            <a:pPr marL="0" indent="0">
              <a:buNone/>
            </a:pPr>
            <a:r>
              <a:rPr lang="en-US" sz="1800" dirty="0"/>
              <a:t>Land </a:t>
            </a:r>
          </a:p>
          <a:p>
            <a:pPr marL="0" indent="0">
              <a:buNone/>
            </a:pPr>
            <a:r>
              <a:rPr lang="en-US" sz="1800" dirty="0"/>
              <a:t>Climate</a:t>
            </a:r>
          </a:p>
          <a:p>
            <a:pPr marL="0" indent="0">
              <a:buNone/>
            </a:pPr>
            <a:r>
              <a:rPr lang="en-US" sz="1800" dirty="0"/>
              <a:t>Physical </a:t>
            </a:r>
          </a:p>
          <a:p>
            <a:pPr marL="0" indent="0">
              <a:buNone/>
            </a:pPr>
            <a:r>
              <a:rPr lang="en-US" sz="1800" dirty="0"/>
              <a:t>Market</a:t>
            </a:r>
          </a:p>
        </p:txBody>
      </p:sp>
      <p:pic>
        <p:nvPicPr>
          <p:cNvPr id="13316" name="Picture 3" descr="DSCN1661.JPG"/>
          <p:cNvPicPr>
            <a:picLocks noChangeAspect="1"/>
          </p:cNvPicPr>
          <p:nvPr/>
        </p:nvPicPr>
        <p:blipFill rotWithShape="1">
          <a:blip r:embed="rId3" cstate="print"/>
          <a:srcRect t="204" r="1" b="18324"/>
          <a:stretch/>
        </p:blipFill>
        <p:spPr bwMode="auto">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p:spPr>
      </p:pic>
    </p:spTree>
    <p:extLst>
      <p:ext uri="{BB962C8B-B14F-4D97-AF65-F5344CB8AC3E}">
        <p14:creationId xmlns:p14="http://schemas.microsoft.com/office/powerpoint/2010/main" val="2303169201"/>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1633</Words>
  <Application>Microsoft Office PowerPoint</Application>
  <PresentationFormat>Widescreen</PresentationFormat>
  <Paragraphs>210</Paragraphs>
  <Slides>29</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Arial Rounded MT Bold</vt:lpstr>
      <vt:lpstr>Calibri</vt:lpstr>
      <vt:lpstr>Garamond</vt:lpstr>
      <vt:lpstr>Myriad Pro</vt:lpstr>
      <vt:lpstr>Segoe UI</vt:lpstr>
      <vt:lpstr>Office Theme</vt:lpstr>
      <vt:lpstr>Market Garden Exploration</vt:lpstr>
      <vt:lpstr>PowerPoint Presentation</vt:lpstr>
      <vt:lpstr>Market Garden Exploration Objectives</vt:lpstr>
      <vt:lpstr>Getting Started</vt:lpstr>
      <vt:lpstr>10 Ways to Market Produce</vt:lpstr>
      <vt:lpstr>The Direct Marketing Approach</vt:lpstr>
      <vt:lpstr>Skills Required of Direct Marketers</vt:lpstr>
      <vt:lpstr>Inventory your Resources</vt:lpstr>
      <vt:lpstr>Consider your Resources</vt:lpstr>
      <vt:lpstr>Human Resources Skills &amp; Interests</vt:lpstr>
      <vt:lpstr>Your Financial Resources</vt:lpstr>
      <vt:lpstr>Your Natural Resources</vt:lpstr>
      <vt:lpstr>What Do Gardens Need? Do You Have the Essentials?</vt:lpstr>
      <vt:lpstr>Physical Resources</vt:lpstr>
      <vt:lpstr>Market Resources</vt:lpstr>
      <vt:lpstr>Setting Goals</vt:lpstr>
      <vt:lpstr>What are Your Goals for?</vt:lpstr>
      <vt:lpstr>Financial Goals  </vt:lpstr>
      <vt:lpstr>Quality of Life</vt:lpstr>
      <vt:lpstr>Goals for Your Family</vt:lpstr>
      <vt:lpstr>Without Goals…</vt:lpstr>
      <vt:lpstr>Getting Started</vt:lpstr>
      <vt:lpstr>Market Garden Success</vt:lpstr>
      <vt:lpstr>What to Grow? How much?</vt:lpstr>
      <vt:lpstr>Planning Crop Production</vt:lpstr>
      <vt:lpstr>Choosing Your Crop Portfolio</vt:lpstr>
      <vt:lpstr>What Do You Plant, When?</vt:lpstr>
      <vt:lpstr>PowerPoint Presentation</vt:lpstr>
      <vt:lpstr>What will be your farm story?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Garden Exploration</dc:title>
  <dc:creator>DePhelps, Colette (cdephelps@uidaho.edu)</dc:creator>
  <cp:lastModifiedBy>Lawrence, Mackenzie (mlawrence@uidaho.edu)</cp:lastModifiedBy>
  <cp:revision>10</cp:revision>
  <dcterms:created xsi:type="dcterms:W3CDTF">2019-11-12T00:09:59Z</dcterms:created>
  <dcterms:modified xsi:type="dcterms:W3CDTF">2019-11-13T22:51:17Z</dcterms:modified>
</cp:coreProperties>
</file>